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72" r:id="rId5"/>
    <p:sldId id="1927" r:id="rId6"/>
    <p:sldId id="1909" r:id="rId7"/>
    <p:sldId id="1929" r:id="rId8"/>
    <p:sldId id="1947" r:id="rId9"/>
    <p:sldId id="1946" r:id="rId10"/>
    <p:sldId id="1948" r:id="rId11"/>
    <p:sldId id="1949" r:id="rId12"/>
    <p:sldId id="1931" r:id="rId13"/>
    <p:sldId id="1935" r:id="rId14"/>
    <p:sldId id="1930" r:id="rId15"/>
    <p:sldId id="1932" r:id="rId16"/>
    <p:sldId id="1936" r:id="rId17"/>
    <p:sldId id="1937" r:id="rId18"/>
    <p:sldId id="1938" r:id="rId19"/>
    <p:sldId id="1939" r:id="rId20"/>
    <p:sldId id="1940" r:id="rId21"/>
    <p:sldId id="1942" r:id="rId22"/>
    <p:sldId id="1941" r:id="rId23"/>
    <p:sldId id="1943" r:id="rId24"/>
    <p:sldId id="1951" r:id="rId25"/>
    <p:sldId id="1952" r:id="rId26"/>
    <p:sldId id="1944" r:id="rId27"/>
    <p:sldId id="1945" r:id="rId28"/>
    <p:sldId id="1953" r:id="rId29"/>
    <p:sldId id="1954" r:id="rId30"/>
    <p:sldId id="1966" r:id="rId31"/>
    <p:sldId id="1967" r:id="rId32"/>
    <p:sldId id="1968" r:id="rId33"/>
    <p:sldId id="1969" r:id="rId34"/>
    <p:sldId id="1970" r:id="rId35"/>
    <p:sldId id="1971" r:id="rId36"/>
    <p:sldId id="1972" r:id="rId37"/>
    <p:sldId id="1973" r:id="rId38"/>
    <p:sldId id="1974" r:id="rId39"/>
    <p:sldId id="1963" r:id="rId40"/>
    <p:sldId id="1975" r:id="rId41"/>
    <p:sldId id="1976" r:id="rId42"/>
    <p:sldId id="1920" r:id="rId43"/>
    <p:sldId id="1921" r:id="rId44"/>
    <p:sldId id="1922" r:id="rId45"/>
    <p:sldId id="1925" r:id="rId46"/>
    <p:sldId id="1928" r:id="rId47"/>
    <p:sldId id="1926" r:id="rId48"/>
    <p:sldId id="1979" r:id="rId49"/>
    <p:sldId id="1980" r:id="rId50"/>
    <p:sldId id="1977" r:id="rId51"/>
    <p:sldId id="1978" r:id="rId52"/>
    <p:sldId id="1982" r:id="rId53"/>
    <p:sldId id="1984" r:id="rId54"/>
    <p:sldId id="1983" r:id="rId55"/>
  </p:sldIdLst>
  <p:sldSz cx="12192000" cy="6858000"/>
  <p:notesSz cx="6799263" cy="9929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A00FD5B-2562-4A81-A503-D60E6517A34F}">
          <p14:sldIdLst>
            <p14:sldId id="272"/>
            <p14:sldId id="1927"/>
            <p14:sldId id="1909"/>
            <p14:sldId id="1929"/>
            <p14:sldId id="1947"/>
            <p14:sldId id="1946"/>
            <p14:sldId id="1948"/>
            <p14:sldId id="1949"/>
            <p14:sldId id="1931"/>
            <p14:sldId id="1935"/>
            <p14:sldId id="1930"/>
            <p14:sldId id="1932"/>
            <p14:sldId id="1936"/>
            <p14:sldId id="1937"/>
            <p14:sldId id="1938"/>
            <p14:sldId id="1939"/>
            <p14:sldId id="1940"/>
            <p14:sldId id="1942"/>
            <p14:sldId id="1941"/>
            <p14:sldId id="1943"/>
            <p14:sldId id="1951"/>
            <p14:sldId id="1952"/>
            <p14:sldId id="1944"/>
            <p14:sldId id="1945"/>
            <p14:sldId id="1953"/>
            <p14:sldId id="1954"/>
            <p14:sldId id="1966"/>
            <p14:sldId id="1967"/>
            <p14:sldId id="1968"/>
            <p14:sldId id="1969"/>
            <p14:sldId id="1970"/>
            <p14:sldId id="1971"/>
            <p14:sldId id="1972"/>
            <p14:sldId id="1973"/>
            <p14:sldId id="1974"/>
            <p14:sldId id="1963"/>
            <p14:sldId id="1975"/>
            <p14:sldId id="1976"/>
            <p14:sldId id="1920"/>
            <p14:sldId id="1921"/>
            <p14:sldId id="1922"/>
            <p14:sldId id="1925"/>
            <p14:sldId id="1928"/>
            <p14:sldId id="1926"/>
            <p14:sldId id="1979"/>
            <p14:sldId id="1980"/>
            <p14:sldId id="1977"/>
            <p14:sldId id="1978"/>
            <p14:sldId id="1982"/>
            <p14:sldId id="1984"/>
            <p14:sldId id="19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ian Marc" initials="FM" lastIdx="0" clrIdx="0">
    <p:extLst>
      <p:ext uri="{19B8F6BF-5375-455C-9EA6-DF929625EA0E}">
        <p15:presenceInfo xmlns:p15="http://schemas.microsoft.com/office/powerpoint/2012/main" userId="S::florian.marc@allopneus.com::8ac1b42f-1018-4f63-926a-312d83805f4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4EB3"/>
    <a:srgbClr val="FFFFFF"/>
    <a:srgbClr val="DFD9EA"/>
    <a:srgbClr val="FF8F00"/>
    <a:srgbClr val="EFF3F9"/>
    <a:srgbClr val="FF4E00"/>
    <a:srgbClr val="FC5F2A"/>
    <a:srgbClr val="FF99FF"/>
    <a:srgbClr val="FF66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85546" autoAdjust="0"/>
  </p:normalViewPr>
  <p:slideViewPr>
    <p:cSldViewPr snapToGrid="0">
      <p:cViewPr varScale="1">
        <p:scale>
          <a:sx n="73" d="100"/>
          <a:sy n="73" d="100"/>
        </p:scale>
        <p:origin x="42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1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588E82-26C1-4DC5-8335-1F5289B8B7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zz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92D5A2-E8FD-429F-A144-21CCB75D6B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856CB-F33E-48D5-89C0-7994700C57D5}" type="datetime1">
              <a:rPr lang="fr-FR" smtClean="0"/>
              <a:t>15/04/2021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2226CC-9944-4D9E-B51C-DDF94215EF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ggr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7D840D-3FE4-4BD4-8902-201F1BC04A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0F6BE-133F-431B-8E6B-5EF510237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0915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zz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AA905-797B-4EA2-9D32-3D5925E0B8D7}" type="datetime1">
              <a:rPr lang="fr-FR" smtClean="0"/>
              <a:t>15/04/2021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ggr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31143-F0C7-4DAF-9D00-847395F6E7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4193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Allopneus :</a:t>
            </a:r>
          </a:p>
          <a:p>
            <a:r>
              <a:rPr lang="fr-FR" dirty="0"/>
              <a:t>Actionnaire Michelin</a:t>
            </a:r>
          </a:p>
          <a:p>
            <a:r>
              <a:rPr lang="fr-FR" dirty="0"/>
              <a:t>150k VU/mois</a:t>
            </a:r>
            <a:br>
              <a:rPr lang="fr-FR" dirty="0"/>
            </a:br>
            <a:r>
              <a:rPr lang="fr-FR" b="0" i="0" dirty="0">
                <a:solidFill>
                  <a:srgbClr val="444444"/>
                </a:solidFill>
                <a:effectLst/>
                <a:latin typeface="Open Sans"/>
              </a:rPr>
              <a:t>84000 m2 c’est presque 12 terrains de foot. M de pneus.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847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Certifications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650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qui connait la différence entre un chef de projet et PO ?</a:t>
            </a:r>
            <a:br>
              <a:rPr lang="fr-FR" dirty="0"/>
            </a:br>
            <a:r>
              <a:rPr lang="fr-FR" dirty="0"/>
              <a:t>Le CDP est</a:t>
            </a:r>
            <a:r>
              <a:rPr lang="fr-FR" b="0" i="0" dirty="0">
                <a:effectLst/>
                <a:latin typeface="Arial" panose="020B0604020202020204" pitchFamily="34" charset="0"/>
              </a:rPr>
              <a:t> leader et le manager de ses équipes. Budget et deadline fixés par client ou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managment</a:t>
            </a:r>
            <a:r>
              <a:rPr lang="fr-FR" b="0" i="0" dirty="0">
                <a:effectLst/>
                <a:latin typeface="Arial" panose="020B0604020202020204" pitchFamily="34" charset="0"/>
              </a:rPr>
              <a:t>). On lui donne un CDC.</a:t>
            </a:r>
            <a:br>
              <a:rPr lang="fr-FR" b="0" i="0" dirty="0">
                <a:effectLst/>
                <a:latin typeface="Arial" panose="020B0604020202020204" pitchFamily="34" charset="0"/>
              </a:rPr>
            </a:br>
            <a:r>
              <a:rPr lang="fr-FR" b="0" i="0" dirty="0">
                <a:effectLst/>
                <a:latin typeface="Arial" panose="020B0604020202020204" pitchFamily="34" charset="0"/>
              </a:rPr>
              <a:t>Le PO responsable maximiser la valeur du produit. Responsable du succès produit. Il liste les exigences. Pas responsable de l’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equipe</a:t>
            </a:r>
            <a:r>
              <a:rPr lang="fr-FR" b="0" i="0" dirty="0">
                <a:effectLst/>
                <a:latin typeface="Arial" panose="020B0604020202020204" pitchFamily="34" charset="0"/>
              </a:rPr>
              <a:t>. Et est membre de l’équipe.</a:t>
            </a:r>
          </a:p>
          <a:p>
            <a:r>
              <a:rPr lang="fr-FR" b="0" i="0" dirty="0">
                <a:effectLst/>
                <a:latin typeface="Arial" panose="020B0604020202020204" pitchFamily="34" charset="0"/>
              </a:rPr>
              <a:t>User story : exprime le besoin, fonctionnalité pour les dev</a:t>
            </a:r>
          </a:p>
          <a:p>
            <a:endParaRPr lang="fr-FR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058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Questions : </a:t>
            </a:r>
            <a:br>
              <a:rPr lang="fr-FR" dirty="0"/>
            </a:br>
            <a:r>
              <a:rPr lang="fr-FR" dirty="0"/>
              <a:t>- SG 17 pages en Anglais</a:t>
            </a:r>
          </a:p>
          <a:p>
            <a:r>
              <a:rPr lang="fr-F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252633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9529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1469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Synthaxe</a:t>
            </a:r>
            <a:r>
              <a:rPr lang="fr-FR" dirty="0"/>
              <a:t> </a:t>
            </a:r>
            <a:r>
              <a:rPr lang="fr-FR" dirty="0" err="1"/>
              <a:t>Gherkin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833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31143-F0C7-4DAF-9D00-847395F6E7C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5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76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36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5453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529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3971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569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28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00EA39-2609-4011-9031-A0157C49E750}"/>
              </a:ext>
            </a:extLst>
          </p:cNvPr>
          <p:cNvSpPr/>
          <p:nvPr userDrawn="1"/>
        </p:nvSpPr>
        <p:spPr>
          <a:xfrm>
            <a:off x="0" y="2775327"/>
            <a:ext cx="12192000" cy="40826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696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7C5FBF-E725-4C3B-8AA7-50FDA4FEAA1F}"/>
              </a:ext>
            </a:extLst>
          </p:cNvPr>
          <p:cNvSpPr/>
          <p:nvPr userDrawn="1"/>
        </p:nvSpPr>
        <p:spPr>
          <a:xfrm>
            <a:off x="-39581" y="0"/>
            <a:ext cx="4834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039AA4-055B-4F00-A93A-777BE9B0A899}"/>
              </a:ext>
            </a:extLst>
          </p:cNvPr>
          <p:cNvSpPr/>
          <p:nvPr userDrawn="1"/>
        </p:nvSpPr>
        <p:spPr>
          <a:xfrm>
            <a:off x="11134962" y="5836904"/>
            <a:ext cx="1057037" cy="1021096"/>
          </a:xfrm>
          <a:prstGeom prst="rect">
            <a:avLst/>
          </a:prstGeom>
          <a:solidFill>
            <a:srgbClr val="EF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66B000-2FB7-432C-BCB9-8EA362D24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962" y="6336912"/>
            <a:ext cx="1057038" cy="5210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958347C-DDCE-4A14-B4F8-22703A0B45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526" y="5954729"/>
            <a:ext cx="902780" cy="485695"/>
          </a:xfrm>
          <a:prstGeom prst="rect">
            <a:avLst/>
          </a:prstGeom>
        </p:spPr>
      </p:pic>
      <p:pic>
        <p:nvPicPr>
          <p:cNvPr id="2050" name="Picture 2" descr="Photos gratuites de annonce, annoncer, arrière-plan blanc">
            <a:extLst>
              <a:ext uri="{FF2B5EF4-FFF2-40B4-BE49-F238E27FC236}">
                <a16:creationId xmlns:a16="http://schemas.microsoft.com/office/drawing/2014/main" id="{9AED0E5B-6577-4490-846A-B21F4F778A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516" y="-235989"/>
            <a:ext cx="11593483" cy="77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98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8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4D1600-D179-4F42-826A-398D698C8B91}"/>
              </a:ext>
            </a:extLst>
          </p:cNvPr>
          <p:cNvSpPr/>
          <p:nvPr userDrawn="1"/>
        </p:nvSpPr>
        <p:spPr>
          <a:xfrm>
            <a:off x="0" y="0"/>
            <a:ext cx="12192000" cy="40826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73CA8E0-0B06-4D75-975B-2373B000917B}"/>
              </a:ext>
            </a:extLst>
          </p:cNvPr>
          <p:cNvSpPr txBox="1"/>
          <p:nvPr userDrawn="1"/>
        </p:nvSpPr>
        <p:spPr>
          <a:xfrm>
            <a:off x="454240" y="1579671"/>
            <a:ext cx="1128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>
                <a:solidFill>
                  <a:schemeClr val="bg1"/>
                </a:solidFill>
                <a:latin typeface="+mj-lt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65377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F6E278-701E-41B0-9A5B-07FB5F8404AA}"/>
              </a:ext>
            </a:extLst>
          </p:cNvPr>
          <p:cNvSpPr/>
          <p:nvPr userDrawn="1"/>
        </p:nvSpPr>
        <p:spPr>
          <a:xfrm>
            <a:off x="-39581" y="0"/>
            <a:ext cx="4834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3F3DE9-AAFD-4441-A64E-065BBED7984F}"/>
              </a:ext>
            </a:extLst>
          </p:cNvPr>
          <p:cNvSpPr/>
          <p:nvPr userDrawn="1"/>
        </p:nvSpPr>
        <p:spPr>
          <a:xfrm>
            <a:off x="11134962" y="5836904"/>
            <a:ext cx="1057037" cy="1021096"/>
          </a:xfrm>
          <a:prstGeom prst="rect">
            <a:avLst/>
          </a:prstGeom>
          <a:solidFill>
            <a:srgbClr val="EF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A4CAC34-30DB-49CB-AE23-03089E9CA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962" y="6336912"/>
            <a:ext cx="1057038" cy="5210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BC974D-D4DF-49AB-83C7-2CB742D5BB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526" y="5954729"/>
            <a:ext cx="902780" cy="4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0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F6E278-701E-41B0-9A5B-07FB5F8404AA}"/>
              </a:ext>
            </a:extLst>
          </p:cNvPr>
          <p:cNvSpPr/>
          <p:nvPr userDrawn="1"/>
        </p:nvSpPr>
        <p:spPr>
          <a:xfrm>
            <a:off x="-39581" y="0"/>
            <a:ext cx="4834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3F3DE9-AAFD-4441-A64E-065BBED7984F}"/>
              </a:ext>
            </a:extLst>
          </p:cNvPr>
          <p:cNvSpPr/>
          <p:nvPr userDrawn="1"/>
        </p:nvSpPr>
        <p:spPr>
          <a:xfrm>
            <a:off x="11134962" y="5836904"/>
            <a:ext cx="1057037" cy="1021096"/>
          </a:xfrm>
          <a:prstGeom prst="rect">
            <a:avLst/>
          </a:prstGeom>
          <a:solidFill>
            <a:srgbClr val="EF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A4CAC34-30DB-49CB-AE23-03089E9CA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962" y="6336912"/>
            <a:ext cx="1057038" cy="5210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BC974D-D4DF-49AB-83C7-2CB742D5BB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526" y="5954729"/>
            <a:ext cx="902780" cy="485695"/>
          </a:xfrm>
          <a:prstGeom prst="rect">
            <a:avLst/>
          </a:prstGeom>
        </p:spPr>
      </p:pic>
      <p:pic>
        <p:nvPicPr>
          <p:cNvPr id="6" name="Picture 4" descr="people sitting on chair in front of table while holding pens during daytime">
            <a:extLst>
              <a:ext uri="{FF2B5EF4-FFF2-40B4-BE49-F238E27FC236}">
                <a16:creationId xmlns:a16="http://schemas.microsoft.com/office/drawing/2014/main" id="{BCD821AF-F425-4230-A5A8-827338233C2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hq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776"/>
          <a:stretch/>
        </p:blipFill>
        <p:spPr bwMode="auto">
          <a:xfrm>
            <a:off x="443882" y="0"/>
            <a:ext cx="11748118" cy="752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02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F6E278-701E-41B0-9A5B-07FB5F8404AA}"/>
              </a:ext>
            </a:extLst>
          </p:cNvPr>
          <p:cNvSpPr/>
          <p:nvPr userDrawn="1"/>
        </p:nvSpPr>
        <p:spPr>
          <a:xfrm>
            <a:off x="-39581" y="0"/>
            <a:ext cx="4834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homme, debout, avant, jeune&#10;&#10;Description générée automatiquement">
            <a:extLst>
              <a:ext uri="{FF2B5EF4-FFF2-40B4-BE49-F238E27FC236}">
                <a16:creationId xmlns:a16="http://schemas.microsoft.com/office/drawing/2014/main" id="{B104FD92-9E8E-4820-84CD-2A961CE58D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82" y="0"/>
            <a:ext cx="11748118" cy="78429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3F3DE9-AAFD-4441-A64E-065BBED7984F}"/>
              </a:ext>
            </a:extLst>
          </p:cNvPr>
          <p:cNvSpPr/>
          <p:nvPr userDrawn="1"/>
        </p:nvSpPr>
        <p:spPr>
          <a:xfrm>
            <a:off x="11134962" y="5836904"/>
            <a:ext cx="1057037" cy="1021096"/>
          </a:xfrm>
          <a:prstGeom prst="rect">
            <a:avLst/>
          </a:prstGeom>
          <a:solidFill>
            <a:srgbClr val="EF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A4CAC34-30DB-49CB-AE23-03089E9CA5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962" y="6336912"/>
            <a:ext cx="1057038" cy="5210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BC974D-D4DF-49AB-83C7-2CB742D5BB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526" y="5954729"/>
            <a:ext cx="902780" cy="4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9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F6E278-701E-41B0-9A5B-07FB5F8404AA}"/>
              </a:ext>
            </a:extLst>
          </p:cNvPr>
          <p:cNvSpPr/>
          <p:nvPr userDrawn="1"/>
        </p:nvSpPr>
        <p:spPr>
          <a:xfrm>
            <a:off x="-39581" y="0"/>
            <a:ext cx="4834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intérieur, table, suspendu, assis&#10;&#10;Description générée automatiquement">
            <a:extLst>
              <a:ext uri="{FF2B5EF4-FFF2-40B4-BE49-F238E27FC236}">
                <a16:creationId xmlns:a16="http://schemas.microsoft.com/office/drawing/2014/main" id="{EA9E6885-C80C-42E4-8B0A-09FCFA3CA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82" y="0"/>
            <a:ext cx="11748118" cy="78381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1C06A2-A7BB-42AE-AB79-629FAFDDD53F}"/>
              </a:ext>
            </a:extLst>
          </p:cNvPr>
          <p:cNvSpPr/>
          <p:nvPr userDrawn="1"/>
        </p:nvSpPr>
        <p:spPr>
          <a:xfrm>
            <a:off x="11134962" y="5836904"/>
            <a:ext cx="1057037" cy="1021096"/>
          </a:xfrm>
          <a:prstGeom prst="rect">
            <a:avLst/>
          </a:prstGeom>
          <a:solidFill>
            <a:srgbClr val="EF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9E8A78-7932-43B8-803C-E4455D696F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962" y="6336912"/>
            <a:ext cx="1057038" cy="5210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D19E902-DBDC-46A1-8D53-2290E93291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526" y="5954729"/>
            <a:ext cx="902780" cy="4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0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F6E278-701E-41B0-9A5B-07FB5F8404AA}"/>
              </a:ext>
            </a:extLst>
          </p:cNvPr>
          <p:cNvSpPr/>
          <p:nvPr userDrawn="1"/>
        </p:nvSpPr>
        <p:spPr>
          <a:xfrm>
            <a:off x="-39581" y="0"/>
            <a:ext cx="4834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bâtiment, plancher&#10;&#10;Description générée automatiquement">
            <a:extLst>
              <a:ext uri="{FF2B5EF4-FFF2-40B4-BE49-F238E27FC236}">
                <a16:creationId xmlns:a16="http://schemas.microsoft.com/office/drawing/2014/main" id="{1D227284-2EFF-4B60-917D-9F9A767D0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82" y="-7498979"/>
            <a:ext cx="11748118" cy="17622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9D421-3F2C-421B-8A52-8625D08EDDF1}"/>
              </a:ext>
            </a:extLst>
          </p:cNvPr>
          <p:cNvSpPr/>
          <p:nvPr userDrawn="1"/>
        </p:nvSpPr>
        <p:spPr>
          <a:xfrm>
            <a:off x="11134962" y="5836904"/>
            <a:ext cx="1057037" cy="1021096"/>
          </a:xfrm>
          <a:prstGeom prst="rect">
            <a:avLst/>
          </a:prstGeom>
          <a:solidFill>
            <a:srgbClr val="EF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C37971-2D32-4F37-9DB6-9B1DCD4345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962" y="6336912"/>
            <a:ext cx="1057038" cy="5210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0A9ABFB-28E8-49DE-BF8B-9B83DF289D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526" y="5954729"/>
            <a:ext cx="902780" cy="4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27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F6E278-701E-41B0-9A5B-07FB5F8404AA}"/>
              </a:ext>
            </a:extLst>
          </p:cNvPr>
          <p:cNvSpPr/>
          <p:nvPr userDrawn="1"/>
        </p:nvSpPr>
        <p:spPr>
          <a:xfrm>
            <a:off x="-39581" y="0"/>
            <a:ext cx="4834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boîte, conteneur, brique, table&#10;&#10;Description générée automatiquement">
            <a:extLst>
              <a:ext uri="{FF2B5EF4-FFF2-40B4-BE49-F238E27FC236}">
                <a16:creationId xmlns:a16="http://schemas.microsoft.com/office/drawing/2014/main" id="{991B29A8-3B50-47EB-B822-5E69CB3345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882" y="0"/>
            <a:ext cx="11748118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3ED3FC-50B6-4D13-B334-12D7D035B265}"/>
              </a:ext>
            </a:extLst>
          </p:cNvPr>
          <p:cNvSpPr/>
          <p:nvPr userDrawn="1"/>
        </p:nvSpPr>
        <p:spPr>
          <a:xfrm>
            <a:off x="11134962" y="5836904"/>
            <a:ext cx="1057037" cy="1021096"/>
          </a:xfrm>
          <a:prstGeom prst="rect">
            <a:avLst/>
          </a:prstGeom>
          <a:solidFill>
            <a:srgbClr val="EF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9F3C537-FD4B-4D71-B79A-638E57E84E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962" y="6336912"/>
            <a:ext cx="1057038" cy="5210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9A0740-F65A-4A29-A732-41533D7D0B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526" y="5954729"/>
            <a:ext cx="902780" cy="4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6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7C5FBF-E725-4C3B-8AA7-50FDA4FEAA1F}"/>
              </a:ext>
            </a:extLst>
          </p:cNvPr>
          <p:cNvSpPr/>
          <p:nvPr userDrawn="1"/>
        </p:nvSpPr>
        <p:spPr>
          <a:xfrm>
            <a:off x="-39581" y="0"/>
            <a:ext cx="4834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5762708-1BA0-48E7-A0A1-EE350F502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82" y="-339079"/>
            <a:ext cx="11748118" cy="78320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31A8D6-69A7-41B8-80B8-4E19DC698EA3}"/>
              </a:ext>
            </a:extLst>
          </p:cNvPr>
          <p:cNvSpPr/>
          <p:nvPr userDrawn="1"/>
        </p:nvSpPr>
        <p:spPr>
          <a:xfrm>
            <a:off x="11134962" y="5836904"/>
            <a:ext cx="1057037" cy="1021096"/>
          </a:xfrm>
          <a:prstGeom prst="rect">
            <a:avLst/>
          </a:prstGeom>
          <a:solidFill>
            <a:srgbClr val="EF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FB66C3-E09A-46C1-904A-EFFFF8FE21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962" y="6336912"/>
            <a:ext cx="1057038" cy="5210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399AC5-022B-43A0-A742-0DD40E61CD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526" y="5954729"/>
            <a:ext cx="902780" cy="4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7C5FBF-E725-4C3B-8AA7-50FDA4FEAA1F}"/>
              </a:ext>
            </a:extLst>
          </p:cNvPr>
          <p:cNvSpPr/>
          <p:nvPr userDrawn="1"/>
        </p:nvSpPr>
        <p:spPr>
          <a:xfrm>
            <a:off x="-39581" y="0"/>
            <a:ext cx="4834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72FECD-C374-4F37-A5E3-6953A241CC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82" y="0"/>
            <a:ext cx="11748118" cy="88110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039AA4-055B-4F00-A93A-777BE9B0A899}"/>
              </a:ext>
            </a:extLst>
          </p:cNvPr>
          <p:cNvSpPr/>
          <p:nvPr userDrawn="1"/>
        </p:nvSpPr>
        <p:spPr>
          <a:xfrm>
            <a:off x="11134962" y="5836904"/>
            <a:ext cx="1057037" cy="1021096"/>
          </a:xfrm>
          <a:prstGeom prst="rect">
            <a:avLst/>
          </a:prstGeom>
          <a:solidFill>
            <a:srgbClr val="EF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66B000-2FB7-432C-BCB9-8EA362D24E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4962" y="6336912"/>
            <a:ext cx="1057038" cy="5210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958347C-DDCE-4A14-B4F8-22703A0B45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526" y="5954729"/>
            <a:ext cx="902780" cy="4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1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9622B9E-4C6F-4A3E-B7DE-6361AE5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CE688-B1F6-46F3-A718-435AE0258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5F4EFA-4087-4071-A524-DCFA04036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CFBAB7-FFE4-47F9-B957-3BD0F33C9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2B0D62-F1B1-43BA-8B79-620A0BE73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78FC6-0372-4909-B75F-CCB6CA67E7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68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9" r:id="rId2"/>
    <p:sldLayoutId id="2147483680" r:id="rId3"/>
    <p:sldLayoutId id="2147483652" r:id="rId4"/>
    <p:sldLayoutId id="2147483674" r:id="rId5"/>
    <p:sldLayoutId id="2147483675" r:id="rId6"/>
    <p:sldLayoutId id="2147483676" r:id="rId7"/>
    <p:sldLayoutId id="2147483650" r:id="rId8"/>
    <p:sldLayoutId id="2147483677" r:id="rId9"/>
    <p:sldLayoutId id="2147483678" r:id="rId10"/>
    <p:sldLayoutId id="2147483655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iscord.gg/3nmPNSUE" TargetMode="Externa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eedstudio.com/" TargetMode="External"/><Relationship Id="rId3" Type="http://schemas.openxmlformats.org/officeDocument/2006/relationships/image" Target="../media/image44.jpeg"/><Relationship Id="rId7" Type="http://schemas.openxmlformats.org/officeDocument/2006/relationships/hyperlink" Target="https://coolcomponents.co.uk/" TargetMode="External"/><Relationship Id="rId12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48.jpeg"/><Relationship Id="rId5" Type="http://schemas.openxmlformats.org/officeDocument/2006/relationships/image" Target="../media/image46.png"/><Relationship Id="rId10" Type="http://schemas.openxmlformats.org/officeDocument/2006/relationships/hyperlink" Target="https://www.liquidware.com/" TargetMode="External"/><Relationship Id="rId4" Type="http://schemas.openxmlformats.org/officeDocument/2006/relationships/image" Target="../media/image45.jpeg"/><Relationship Id="rId9" Type="http://schemas.openxmlformats.org/officeDocument/2006/relationships/hyperlink" Target="https://www.olimex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png"/><Relationship Id="rId3" Type="http://schemas.openxmlformats.org/officeDocument/2006/relationships/image" Target="../media/image1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jpeg"/><Relationship Id="rId10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lopneus.com/" TargetMode="External"/><Relationship Id="rId3" Type="http://schemas.openxmlformats.org/officeDocument/2006/relationships/image" Target="../media/image13.jpeg"/><Relationship Id="rId7" Type="http://schemas.openxmlformats.org/officeDocument/2006/relationships/hyperlink" Target="https://corporate.allopneu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ptc.com/en/products/thingworx/iot-data-visualization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hyperlink" Target="https://players.brightcove.net/1532789042001/HknUe20R_default/index.html?directedMigration=true&amp;videoId=6211732781001&amp;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74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7.jpe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jpeg"/><Relationship Id="rId24" Type="http://schemas.openxmlformats.org/officeDocument/2006/relationships/image" Target="../media/image95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c.com/en/products/thingworx/iot-data-visualiza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eloper.thingworx.com/en/resources/guides/thingworx-glossary" TargetMode="External"/><Relationship Id="rId4" Type="http://schemas.openxmlformats.org/officeDocument/2006/relationships/hyperlink" Target="https://developer.thingworx.com/en/resources/guides/thingworx-foundation-quickstar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-agile.wishtack.io/scrum" TargetMode="External"/><Relationship Id="rId3" Type="http://schemas.openxmlformats.org/officeDocument/2006/relationships/image" Target="../media/image104.jpeg"/><Relationship Id="rId7" Type="http://schemas.openxmlformats.org/officeDocument/2006/relationships/hyperlink" Target="https://www.youtube.com/watch?v=53Me6CvtSK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scrumguides.org/scrum-guide.htm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05.jpeg"/><Relationship Id="rId9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9.svg"/><Relationship Id="rId4" Type="http://schemas.openxmlformats.org/officeDocument/2006/relationships/image" Target="../media/image21.svg"/><Relationship Id="rId9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psss/Qualitair/blob/main/Arduino/Qualitair/Qualitair.ino" TargetMode="External"/><Relationship Id="rId2" Type="http://schemas.openxmlformats.org/officeDocument/2006/relationships/hyperlink" Target="https://cutt.ly/2voZv5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c.com/en/support/" TargetMode="External"/><Relationship Id="rId7" Type="http://schemas.openxmlformats.org/officeDocument/2006/relationships/hyperlink" Target="https://www.olimex.com/Products/IoT/ESP32/ESP32-EVB/" TargetMode="External"/><Relationship Id="rId2" Type="http://schemas.openxmlformats.org/officeDocument/2006/relationships/hyperlink" Target="https://github.com/lapsss/Qualitai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olimex.com/Products/Modules/Sensors/MOD-ENV/" TargetMode="External"/><Relationship Id="rId5" Type="http://schemas.openxmlformats.org/officeDocument/2006/relationships/hyperlink" Target="https://www.olimex.com/Products/Modules/GPS/MOD-GPS/" TargetMode="External"/><Relationship Id="rId4" Type="http://schemas.openxmlformats.org/officeDocument/2006/relationships/hyperlink" Target="https://developer.thingworx.com/en/resources/guid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B0B657F-6F7A-4C3B-875B-852F57D9EAB0}"/>
              </a:ext>
            </a:extLst>
          </p:cNvPr>
          <p:cNvSpPr txBox="1"/>
          <p:nvPr/>
        </p:nvSpPr>
        <p:spPr>
          <a:xfrm>
            <a:off x="5353235" y="3849202"/>
            <a:ext cx="6300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RoughTypewriter" panose="02000409000000000000" pitchFamily="49" charset="0"/>
              </a:rPr>
              <a:t>Atelier</a:t>
            </a:r>
            <a:br>
              <a:rPr lang="fr-FR" sz="4000" dirty="0">
                <a:solidFill>
                  <a:schemeClr val="bg1"/>
                </a:solidFill>
                <a:latin typeface="RoughTypewriter" panose="02000409000000000000" pitchFamily="49" charset="0"/>
              </a:rPr>
            </a:br>
            <a:r>
              <a:rPr lang="fr-FR" sz="4000" dirty="0">
                <a:solidFill>
                  <a:schemeClr val="bg1"/>
                </a:solidFill>
                <a:latin typeface="RoughTypewriter" panose="02000409000000000000" pitchFamily="49" charset="0"/>
              </a:rPr>
              <a:t>internet des objets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E5229E3-9ADA-4E33-9C7C-AFB582D02E5C}"/>
              </a:ext>
            </a:extLst>
          </p:cNvPr>
          <p:cNvSpPr txBox="1"/>
          <p:nvPr/>
        </p:nvSpPr>
        <p:spPr>
          <a:xfrm>
            <a:off x="2828987" y="5967964"/>
            <a:ext cx="710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RoughTypewriter" panose="02000409000000000000" pitchFamily="49" charset="0"/>
              </a:rPr>
              <a:t>26 mars 2021</a:t>
            </a:r>
            <a:endParaRPr lang="fr-FR" sz="1600" dirty="0">
              <a:solidFill>
                <a:schemeClr val="bg1"/>
              </a:solidFill>
              <a:latin typeface="RoughTypewriter" panose="02000409000000000000" pitchFamily="49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041974-F6AE-486B-BD59-56B2BE62D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59" y="519875"/>
            <a:ext cx="3507789" cy="18871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CB024F-CA32-4B32-B896-AFA4CDD6FB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06" y="3849202"/>
            <a:ext cx="3134738" cy="15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00BF5236-709A-44BD-AE8E-E49DF66E2AFF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 PROJET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4FDD86-1A1F-4791-93CF-2C5F07D82A3C}"/>
              </a:ext>
            </a:extLst>
          </p:cNvPr>
          <p:cNvSpPr/>
          <p:nvPr/>
        </p:nvSpPr>
        <p:spPr>
          <a:xfrm>
            <a:off x="595010" y="913960"/>
            <a:ext cx="11407600" cy="519187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B4EFDB-823D-44F3-AD29-6C9EB6930AE3}"/>
              </a:ext>
            </a:extLst>
          </p:cNvPr>
          <p:cNvSpPr/>
          <p:nvPr/>
        </p:nvSpPr>
        <p:spPr>
          <a:xfrm>
            <a:off x="595010" y="913961"/>
            <a:ext cx="11407600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B9D405-F454-40B8-92A1-E5AE3436779E}"/>
              </a:ext>
            </a:extLst>
          </p:cNvPr>
          <p:cNvSpPr txBox="1"/>
          <p:nvPr/>
        </p:nvSpPr>
        <p:spPr>
          <a:xfrm flipH="1">
            <a:off x="753510" y="930334"/>
            <a:ext cx="1112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BESOIN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43AAD8-3DD9-4762-BC46-22ABFB368511}"/>
              </a:ext>
            </a:extLst>
          </p:cNvPr>
          <p:cNvSpPr txBox="1"/>
          <p:nvPr/>
        </p:nvSpPr>
        <p:spPr>
          <a:xfrm flipH="1">
            <a:off x="898470" y="1837938"/>
            <a:ext cx="10698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Le département s’intéresse à la </a:t>
            </a:r>
            <a:r>
              <a:rPr lang="fr-FR" sz="1600" b="1" i="0" u="none" strike="noStrike" dirty="0">
                <a:solidFill>
                  <a:schemeClr val="accent6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qualité de l’air 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autour des résidences estudiantines. Il est demandé de pouvoir récupérer les </a:t>
            </a:r>
            <a:r>
              <a:rPr lang="fr-FR" sz="1600" b="0" i="0" u="none" strike="noStrike" dirty="0">
                <a:solidFill>
                  <a:srgbClr val="FF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taux de CO2 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et les données météorologiques (</a:t>
            </a:r>
            <a:r>
              <a:rPr lang="fr-FR" sz="1600" b="0" i="0" u="none" strike="noStrike" dirty="0">
                <a:solidFill>
                  <a:srgbClr val="FF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Température / humidité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 à différents </a:t>
            </a:r>
            <a:r>
              <a:rPr lang="fr-FR" sz="1600" b="0" i="0" u="none" strike="noStrike" dirty="0">
                <a:solidFill>
                  <a:srgbClr val="FF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emplacements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de la région (Aix - Marseille), afin de pouvoir </a:t>
            </a:r>
            <a:r>
              <a:rPr lang="fr-FR" sz="1600" b="1" i="0" u="none" strike="noStrike" dirty="0">
                <a:solidFill>
                  <a:srgbClr val="7030A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cartographier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la qualité de l’air. </a:t>
            </a:r>
          </a:p>
          <a:p>
            <a:endParaRPr lang="fr-FR" sz="1600" b="0" i="0" u="none" strike="noStrike" dirty="0"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Il est important de pouvoir retracer </a:t>
            </a:r>
            <a:r>
              <a:rPr lang="fr-FR" sz="1600" b="0" i="0" u="none" strike="noStrike" dirty="0">
                <a:solidFill>
                  <a:schemeClr val="accent6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des </a:t>
            </a:r>
            <a:r>
              <a:rPr lang="fr-FR" sz="1600" b="1" i="0" u="none" strike="noStrike" dirty="0">
                <a:solidFill>
                  <a:schemeClr val="accent6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courbes historique</a:t>
            </a:r>
            <a:r>
              <a:rPr lang="fr-FR" sz="1600" b="0" i="0" u="none" strike="noStrike" dirty="0">
                <a:solidFill>
                  <a:schemeClr val="accent6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des valeurs de CO2, température et humidité.</a:t>
            </a:r>
          </a:p>
          <a:p>
            <a:endParaRPr lang="fr-FR" sz="1600" b="0" i="0" u="none" strike="noStrike" dirty="0"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600" b="1" i="0" u="none" strike="noStrike" dirty="0">
                <a:solidFill>
                  <a:schemeClr val="accent6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L’équipement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permettant de réaliser ces mesures devra pouvoir fonctionner sur batterie, et se </a:t>
            </a:r>
            <a:r>
              <a:rPr lang="fr-FR" sz="1600" b="1" i="0" u="none" strike="noStrike" dirty="0">
                <a:solidFill>
                  <a:schemeClr val="accent6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connecter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aux différents réseaux personnels des étudiants</a:t>
            </a:r>
          </a:p>
          <a:p>
            <a:endParaRPr lang="fr-FR" sz="1600" b="0" i="0" u="none" strike="noStrike" dirty="0"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Les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données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doivent être mises à disposition pour chaque équipement de mesure sous forme de </a:t>
            </a:r>
            <a:r>
              <a:rPr lang="fr-FR" sz="1600" b="1" i="0" u="none" strike="noStrike" dirty="0">
                <a:solidFill>
                  <a:srgbClr val="FF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tableau de bord 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comportant les derniers relevés et les courbes historiques;</a:t>
            </a:r>
          </a:p>
          <a:p>
            <a:endParaRPr lang="fr-FR" sz="1600" b="0" i="0" u="none" strike="noStrike" dirty="0"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Les données consolidées de l’ensemble des équipements devront être mises à disposition sur une </a:t>
            </a:r>
            <a:r>
              <a:rPr lang="fr-FR" sz="1600" b="1" i="0" u="none" strike="noStrike" dirty="0">
                <a:solidFill>
                  <a:srgbClr val="954EB3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représentation cartographique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endParaRPr lang="fr-FR" sz="1600" b="0" i="0" u="none" strike="noStrike" dirty="0"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6872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00BF5236-709A-44BD-AE8E-E49DF66E2AFF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LET’S TEAM UP 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4FDD86-1A1F-4791-93CF-2C5F07D82A3C}"/>
              </a:ext>
            </a:extLst>
          </p:cNvPr>
          <p:cNvSpPr/>
          <p:nvPr/>
        </p:nvSpPr>
        <p:spPr>
          <a:xfrm>
            <a:off x="830984" y="1469483"/>
            <a:ext cx="5265016" cy="420864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B4EFDB-823D-44F3-AD29-6C9EB6930AE3}"/>
              </a:ext>
            </a:extLst>
          </p:cNvPr>
          <p:cNvSpPr/>
          <p:nvPr/>
        </p:nvSpPr>
        <p:spPr>
          <a:xfrm>
            <a:off x="830984" y="1469484"/>
            <a:ext cx="5265016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B9D405-F454-40B8-92A1-E5AE3436779E}"/>
              </a:ext>
            </a:extLst>
          </p:cNvPr>
          <p:cNvSpPr txBox="1"/>
          <p:nvPr/>
        </p:nvSpPr>
        <p:spPr>
          <a:xfrm flipH="1">
            <a:off x="989484" y="1485857"/>
            <a:ext cx="481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Objectif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43AAD8-3DD9-4762-BC46-22ABFB368511}"/>
              </a:ext>
            </a:extLst>
          </p:cNvPr>
          <p:cNvSpPr txBox="1"/>
          <p:nvPr/>
        </p:nvSpPr>
        <p:spPr>
          <a:xfrm flipH="1">
            <a:off x="909667" y="2183618"/>
            <a:ext cx="49711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Création des PIZZA TEAM (3, 4 étudiants)</a:t>
            </a: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Récupérer un numéro d’équipe</a:t>
            </a: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Trouver un </a:t>
            </a: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nom d’équipe</a:t>
            </a: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fr-FR" sz="160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Trouver un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logo d’équipe</a:t>
            </a: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Trouver </a:t>
            </a: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une phrase de motivation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par équipe</a:t>
            </a: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fr-FR" sz="1600" b="1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Personaliser</a:t>
            </a: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1600" b="1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chaqueChannel</a:t>
            </a: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Discord avec Logo / nom d’équipe</a:t>
            </a:r>
            <a:endParaRPr lang="fr-FR" sz="1600" b="1" i="0" u="none" strike="noStrike" dirty="0"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sz="1600" b="0" i="0" u="none" strike="noStrike" dirty="0"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Étoile : 10 branches 10">
            <a:extLst>
              <a:ext uri="{FF2B5EF4-FFF2-40B4-BE49-F238E27FC236}">
                <a16:creationId xmlns:a16="http://schemas.microsoft.com/office/drawing/2014/main" id="{24E60499-0604-497A-8B32-486584E30814}"/>
              </a:ext>
            </a:extLst>
          </p:cNvPr>
          <p:cNvSpPr/>
          <p:nvPr/>
        </p:nvSpPr>
        <p:spPr>
          <a:xfrm>
            <a:off x="7954297" y="913961"/>
            <a:ext cx="2674374" cy="2674374"/>
          </a:xfrm>
          <a:prstGeom prst="star10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Homme Pointant Un Doigt Dans Le Pop Art Circle Style Rétro. Nous  T'attendons Clip Art Libres De Droits , Vecteurs Et Illustration. Image  45686264.">
            <a:extLst>
              <a:ext uri="{FF2B5EF4-FFF2-40B4-BE49-F238E27FC236}">
                <a16:creationId xmlns:a16="http://schemas.microsoft.com/office/drawing/2014/main" id="{A779D72E-2806-4430-AC66-80C7F8D0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3340" y="1373004"/>
            <a:ext cx="1756287" cy="175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A3B7A53-E408-42DB-9B15-59B136381697}"/>
              </a:ext>
            </a:extLst>
          </p:cNvPr>
          <p:cNvSpPr txBox="1"/>
          <p:nvPr/>
        </p:nvSpPr>
        <p:spPr>
          <a:xfrm flipH="1">
            <a:off x="6921910" y="3508769"/>
            <a:ext cx="4896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Equipe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« </a:t>
            </a:r>
            <a:r>
              <a:rPr lang="fr-FR" sz="1600" b="1" i="0" u="none" strike="noStrike" dirty="0" err="1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he-man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 &amp; </a:t>
            </a:r>
            <a:r>
              <a:rPr lang="fr-FR" sz="1600" b="1" i="0" u="none" strike="noStrike" dirty="0" err="1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woman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» </a:t>
            </a:r>
          </a:p>
          <a:p>
            <a:pPr algn="ctr"/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« 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 Le bateau est plus en sécurité quand il est au port mais ce n'est pas pour cela qu'ont été construits les bateaux »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844" y="4961776"/>
            <a:ext cx="4604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5"/>
              </a:rPr>
              <a:t>https://discord.gg/3nmPNSUE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693199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FB1378D5-7103-46A8-9D73-95E469BFA1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CD84F5AA-3082-4329-95EC-AB7DD6D496AC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b="1" dirty="0">
                <a:solidFill>
                  <a:srgbClr val="FFFFFF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PREREQUIS TECHNIQUES</a:t>
            </a:r>
          </a:p>
        </p:txBody>
      </p:sp>
    </p:spTree>
    <p:extLst>
      <p:ext uri="{BB962C8B-B14F-4D97-AF65-F5344CB8AC3E}">
        <p14:creationId xmlns:p14="http://schemas.microsoft.com/office/powerpoint/2010/main" val="1320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DBBFDC-0275-41DA-9042-39A6D6BB3C71}"/>
              </a:ext>
            </a:extLst>
          </p:cNvPr>
          <p:cNvSpPr/>
          <p:nvPr/>
        </p:nvSpPr>
        <p:spPr>
          <a:xfrm>
            <a:off x="7652801" y="45714"/>
            <a:ext cx="4129624" cy="6812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FE8757E8-C5CA-4197-B6DC-6A4BCE275EF5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PREREQUIS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06E6F-7363-4116-BF9B-F5926B3666E5}"/>
              </a:ext>
            </a:extLst>
          </p:cNvPr>
          <p:cNvSpPr/>
          <p:nvPr/>
        </p:nvSpPr>
        <p:spPr>
          <a:xfrm>
            <a:off x="658370" y="1136183"/>
            <a:ext cx="6789146" cy="237583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79D61-1F76-4A46-9231-FB6F33761FCD}"/>
              </a:ext>
            </a:extLst>
          </p:cNvPr>
          <p:cNvSpPr/>
          <p:nvPr/>
        </p:nvSpPr>
        <p:spPr>
          <a:xfrm>
            <a:off x="658370" y="1136183"/>
            <a:ext cx="6789146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8B07F8-DE3E-4329-BE82-DE3518ADF8CE}"/>
              </a:ext>
            </a:extLst>
          </p:cNvPr>
          <p:cNvSpPr txBox="1"/>
          <p:nvPr/>
        </p:nvSpPr>
        <p:spPr>
          <a:xfrm flipH="1">
            <a:off x="816869" y="1152556"/>
            <a:ext cx="663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Sommaire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CA3C89-BFA1-456B-88A3-BA506190FE41}"/>
              </a:ext>
            </a:extLst>
          </p:cNvPr>
          <p:cNvSpPr txBox="1"/>
          <p:nvPr/>
        </p:nvSpPr>
        <p:spPr>
          <a:xfrm flipH="1">
            <a:off x="736766" y="1689285"/>
            <a:ext cx="6710463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Blip>
                <a:blip r:embed="rId2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Arduino : les objets connectés simplifiés</a:t>
            </a:r>
          </a:p>
          <a:p>
            <a:pPr marL="285750" indent="-285750">
              <a:lnSpc>
                <a:spcPct val="200000"/>
              </a:lnSpc>
              <a:buBlip>
                <a:blip r:embed="rId2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Médias et protocoles</a:t>
            </a:r>
          </a:p>
          <a:p>
            <a:pPr marL="285750" indent="-285750">
              <a:lnSpc>
                <a:spcPct val="200000"/>
              </a:lnSpc>
              <a:buBlip>
                <a:blip r:embed="rId2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l'application : la plateforme </a:t>
            </a:r>
            <a:r>
              <a:rPr lang="fr-FR" sz="1600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Thingworx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(installation locale)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3E850D-61B9-48A2-ADD2-81581AA75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3411" y="3429000"/>
            <a:ext cx="5304280" cy="32493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68AE32EE-DFD3-4878-BE29-06E0B128A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4957" y="3646873"/>
            <a:ext cx="3525312" cy="255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55839B-D060-4DAC-84A7-8F27B817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9747" y="45714"/>
            <a:ext cx="3816928" cy="254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9537AE05-EF09-4CC2-B47B-17BCD20D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1415" y="2414039"/>
            <a:ext cx="2153592" cy="109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F5CD7DB-F17A-4D36-B04F-96AAFB9D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3641" y="6230227"/>
            <a:ext cx="1498634" cy="5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B971B152-4411-4E14-A4B3-CEC6784A5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769850" y="2136603"/>
            <a:ext cx="838356" cy="106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4FBFEB2-1FF2-4D7F-907E-95B5C20AB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0821899" y="2161400"/>
            <a:ext cx="838355" cy="106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44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DBBFDC-0275-41DA-9042-39A6D6BB3C71}"/>
              </a:ext>
            </a:extLst>
          </p:cNvPr>
          <p:cNvSpPr/>
          <p:nvPr/>
        </p:nvSpPr>
        <p:spPr>
          <a:xfrm>
            <a:off x="7750710" y="2333807"/>
            <a:ext cx="4129624" cy="31497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FE8757E8-C5CA-4197-B6DC-6A4BCE275EF5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PREREQUIS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06E6F-7363-4116-BF9B-F5926B3666E5}"/>
              </a:ext>
            </a:extLst>
          </p:cNvPr>
          <p:cNvSpPr/>
          <p:nvPr/>
        </p:nvSpPr>
        <p:spPr>
          <a:xfrm>
            <a:off x="658370" y="1401655"/>
            <a:ext cx="6789146" cy="237583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79D61-1F76-4A46-9231-FB6F33761FCD}"/>
              </a:ext>
            </a:extLst>
          </p:cNvPr>
          <p:cNvSpPr/>
          <p:nvPr/>
        </p:nvSpPr>
        <p:spPr>
          <a:xfrm>
            <a:off x="658370" y="1401655"/>
            <a:ext cx="6789146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8B07F8-DE3E-4329-BE82-DE3518ADF8CE}"/>
              </a:ext>
            </a:extLst>
          </p:cNvPr>
          <p:cNvSpPr txBox="1"/>
          <p:nvPr/>
        </p:nvSpPr>
        <p:spPr>
          <a:xfrm flipH="1">
            <a:off x="816869" y="1418028"/>
            <a:ext cx="663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Le hardware </a:t>
            </a:r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necessaire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CA3C89-BFA1-456B-88A3-BA506190FE41}"/>
              </a:ext>
            </a:extLst>
          </p:cNvPr>
          <p:cNvSpPr txBox="1"/>
          <p:nvPr/>
        </p:nvSpPr>
        <p:spPr>
          <a:xfrm flipH="1">
            <a:off x="753763" y="1747615"/>
            <a:ext cx="6710463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Blip>
                <a:blip r:embed="rId2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Microcontrôleur : ESP32 (sur dev </a:t>
            </a:r>
            <a:r>
              <a:rPr lang="fr-FR" sz="1600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board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);</a:t>
            </a:r>
          </a:p>
          <a:p>
            <a:pPr marL="285750" indent="-285750">
              <a:lnSpc>
                <a:spcPct val="200000"/>
              </a:lnSpc>
              <a:buBlip>
                <a:blip r:embed="rId2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Chipset de communication : intégré Wifi, Bluetooth</a:t>
            </a:r>
          </a:p>
          <a:p>
            <a:pPr marL="285750" indent="-285750">
              <a:lnSpc>
                <a:spcPct val="200000"/>
              </a:lnSpc>
              <a:buBlip>
                <a:blip r:embed="rId2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Capteur : ENV </a:t>
            </a:r>
            <a:r>
              <a:rPr lang="fr-FR" sz="1600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Sensor</a:t>
            </a:r>
            <a:endParaRPr lang="fr-FR" sz="16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200000"/>
              </a:lnSpc>
              <a:buBlip>
                <a:blip r:embed="rId2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Alimentation : Batterie </a:t>
            </a:r>
            <a:r>
              <a:rPr lang="fr-FR" sz="1600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LiPo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+ alimentation externe + USB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30C3A0-3A90-4EE8-93B0-5210814596F3}"/>
              </a:ext>
            </a:extLst>
          </p:cNvPr>
          <p:cNvSpPr/>
          <p:nvPr/>
        </p:nvSpPr>
        <p:spPr>
          <a:xfrm>
            <a:off x="624973" y="4157791"/>
            <a:ext cx="6789146" cy="2375833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3E420D-7A5F-41F6-A97A-5E0E9F53F3ED}"/>
              </a:ext>
            </a:extLst>
          </p:cNvPr>
          <p:cNvSpPr/>
          <p:nvPr/>
        </p:nvSpPr>
        <p:spPr>
          <a:xfrm>
            <a:off x="624973" y="4157791"/>
            <a:ext cx="6789146" cy="459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DA65744-6C9C-4F66-99EB-FA04561CABBF}"/>
              </a:ext>
            </a:extLst>
          </p:cNvPr>
          <p:cNvSpPr txBox="1"/>
          <p:nvPr/>
        </p:nvSpPr>
        <p:spPr>
          <a:xfrm flipH="1">
            <a:off x="783472" y="4174164"/>
            <a:ext cx="663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Le software </a:t>
            </a:r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necessaire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76EB9F8-251E-4B65-BF28-4E4AAB2A8079}"/>
              </a:ext>
            </a:extLst>
          </p:cNvPr>
          <p:cNvSpPr txBox="1"/>
          <p:nvPr/>
        </p:nvSpPr>
        <p:spPr>
          <a:xfrm flipH="1">
            <a:off x="720366" y="4706011"/>
            <a:ext cx="6710463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Blip>
                <a:blip r:embed="rId2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Environnement dev Arduino</a:t>
            </a:r>
          </a:p>
          <a:p>
            <a:pPr marL="285750" indent="-285750">
              <a:lnSpc>
                <a:spcPct val="200000"/>
              </a:lnSpc>
              <a:buBlip>
                <a:blip r:embed="rId2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Bibliothèques </a:t>
            </a:r>
            <a:r>
              <a:rPr lang="fr-FR" sz="1600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Olimex</a:t>
            </a:r>
            <a:endParaRPr lang="fr-FR" sz="16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200000"/>
              </a:lnSpc>
              <a:buBlip>
                <a:blip r:embed="rId2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</a:t>
            </a:r>
            <a:r>
              <a:rPr lang="fr-FR" sz="1600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Templates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” de code préparé pour ce cours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671878D-4723-47B5-9E59-34221F6A7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78173" y="3007380"/>
            <a:ext cx="1143203" cy="10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FB34B71-8D19-4C59-B9A4-22825B073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04550" y="2665578"/>
            <a:ext cx="1544775" cy="150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F56267C8-F191-47D8-A843-476D9020C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9871" y="2581108"/>
            <a:ext cx="22860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>
            <a:extLst>
              <a:ext uri="{FF2B5EF4-FFF2-40B4-BE49-F238E27FC236}">
                <a16:creationId xmlns:a16="http://schemas.microsoft.com/office/drawing/2014/main" id="{0E878AB5-143A-484B-ADFB-6054B1BF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8774" y="5030486"/>
            <a:ext cx="1479109" cy="10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38C5920-106B-4B75-BF7A-5433ADC635A0}"/>
              </a:ext>
            </a:extLst>
          </p:cNvPr>
          <p:cNvSpPr txBox="1"/>
          <p:nvPr/>
        </p:nvSpPr>
        <p:spPr>
          <a:xfrm flipH="1">
            <a:off x="8281292" y="4179506"/>
            <a:ext cx="31232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fr-FR" sz="14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7"/>
              </a:rPr>
              <a:t>https://coolcomponents.co.uk</a:t>
            </a:r>
            <a:r>
              <a:rPr lang="fr-FR" sz="14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285750" indent="-285750">
              <a:buBlip>
                <a:blip r:embed="rId2"/>
              </a:buBlip>
            </a:pPr>
            <a:r>
              <a:rPr lang="fr-FR" sz="14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8"/>
              </a:rPr>
              <a:t>https://www.seeedstudio.com</a:t>
            </a:r>
            <a:r>
              <a:rPr lang="fr-FR" sz="14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285750" indent="-285750">
              <a:buBlip>
                <a:blip r:embed="rId2"/>
              </a:buBlip>
            </a:pPr>
            <a:r>
              <a:rPr lang="fr-FR" sz="14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/>
              </a:rPr>
              <a:t>https://www.olimex.com</a:t>
            </a:r>
            <a:r>
              <a:rPr lang="fr-FR" sz="14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285750" indent="-285750">
              <a:buBlip>
                <a:blip r:embed="rId2"/>
              </a:buBlip>
            </a:pPr>
            <a:r>
              <a:rPr lang="fr-FR" sz="14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10"/>
              </a:rPr>
              <a:t>https://www.liquidware.com</a:t>
            </a:r>
            <a:r>
              <a:rPr lang="fr-FR" sz="14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285750" indent="-285750">
              <a:buBlip>
                <a:blip r:embed="rId2"/>
              </a:buBlip>
            </a:pPr>
            <a:r>
              <a:rPr lang="fr-FR" sz="14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etc...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2ABD08FF-638E-4CE8-B98B-92C1CA6E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2564" y="2344394"/>
            <a:ext cx="1415991" cy="105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8E1DCE75-B680-4985-9BDE-92A1E7C031AC}"/>
              </a:ext>
            </a:extLst>
          </p:cNvPr>
          <p:cNvGrpSpPr/>
          <p:nvPr/>
        </p:nvGrpSpPr>
        <p:grpSpPr>
          <a:xfrm>
            <a:off x="9556955" y="7304"/>
            <a:ext cx="2635045" cy="1416835"/>
            <a:chOff x="8101781" y="5161934"/>
            <a:chExt cx="2635045" cy="1416835"/>
          </a:xfrm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C81FF9-09E0-4AC4-9D48-DE45F7740CAC}"/>
                </a:ext>
              </a:extLst>
            </p:cNvPr>
            <p:cNvSpPr/>
            <p:nvPr/>
          </p:nvSpPr>
          <p:spPr>
            <a:xfrm>
              <a:off x="8101781" y="5161934"/>
              <a:ext cx="2635045" cy="141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E6D376B-ECA7-4644-9C39-7112DE126447}"/>
                </a:ext>
              </a:extLst>
            </p:cNvPr>
            <p:cNvSpPr txBox="1"/>
            <p:nvPr/>
          </p:nvSpPr>
          <p:spPr>
            <a:xfrm flipH="1">
              <a:off x="8237222" y="5274699"/>
              <a:ext cx="2353423" cy="1169551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 prst="artDeco"/>
            </a:sp3d>
          </p:spPr>
          <p:txBody>
            <a:bodyPr wrap="square" rtlCol="0">
              <a:spAutoFit/>
            </a:bodyPr>
            <a:lstStyle/>
            <a:p>
              <a:r>
                <a:rPr lang="fr-FR" sz="1400" b="1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Apprentissages:</a:t>
              </a:r>
            </a:p>
            <a:p>
              <a:pPr marL="285750" indent="-285750">
                <a:buBlip>
                  <a:blip r:embed="rId2"/>
                </a:buBlip>
              </a:pPr>
              <a:r>
                <a:rPr lang="fr-FR" sz="1400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Dev embarqué</a:t>
              </a:r>
            </a:p>
            <a:p>
              <a:pPr marL="285750" indent="-285750">
                <a:buBlip>
                  <a:blip r:embed="rId2"/>
                </a:buBlip>
              </a:pPr>
              <a:r>
                <a:rPr lang="fr-FR" sz="1400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Arduino</a:t>
              </a:r>
            </a:p>
            <a:p>
              <a:pPr marL="285750" indent="-285750">
                <a:buBlip>
                  <a:blip r:embed="rId2"/>
                </a:buBlip>
              </a:pPr>
              <a:r>
                <a:rPr lang="fr-FR" sz="1400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Contraintes alimentation</a:t>
              </a:r>
            </a:p>
            <a:p>
              <a:pPr marL="285750" indent="-285750">
                <a:buBlip>
                  <a:blip r:embed="rId2"/>
                </a:buBlip>
              </a:pPr>
              <a:r>
                <a:rPr lang="fr-FR" sz="1400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capteurs &amp; électroniques</a:t>
              </a: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358BD0FB-2768-42EF-B077-E062CC6A109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750" y="7304"/>
            <a:ext cx="444510" cy="444510"/>
          </a:xfrm>
          <a:prstGeom prst="rect">
            <a:avLst/>
          </a:prstGeom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1196EFE3-915F-4BB5-9A1E-4AE68D689016}"/>
              </a:ext>
            </a:extLst>
          </p:cNvPr>
          <p:cNvSpPr txBox="1"/>
          <p:nvPr/>
        </p:nvSpPr>
        <p:spPr>
          <a:xfrm>
            <a:off x="720366" y="644292"/>
            <a:ext cx="695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Arduino : capteur de qualité de l’air DIY</a:t>
            </a:r>
          </a:p>
        </p:txBody>
      </p:sp>
    </p:spTree>
    <p:extLst>
      <p:ext uri="{BB962C8B-B14F-4D97-AF65-F5344CB8AC3E}">
        <p14:creationId xmlns:p14="http://schemas.microsoft.com/office/powerpoint/2010/main" val="32033597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DBBFDC-0275-41DA-9042-39A6D6BB3C71}"/>
              </a:ext>
            </a:extLst>
          </p:cNvPr>
          <p:cNvSpPr/>
          <p:nvPr/>
        </p:nvSpPr>
        <p:spPr>
          <a:xfrm>
            <a:off x="7775403" y="1616453"/>
            <a:ext cx="4129624" cy="40318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FE8757E8-C5CA-4197-B6DC-6A4BCE275EF5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PREREQUIS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06E6F-7363-4116-BF9B-F5926B3666E5}"/>
              </a:ext>
            </a:extLst>
          </p:cNvPr>
          <p:cNvSpPr/>
          <p:nvPr/>
        </p:nvSpPr>
        <p:spPr>
          <a:xfrm>
            <a:off x="658370" y="1383833"/>
            <a:ext cx="6789146" cy="237583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79D61-1F76-4A46-9231-FB6F33761FCD}"/>
              </a:ext>
            </a:extLst>
          </p:cNvPr>
          <p:cNvSpPr/>
          <p:nvPr/>
        </p:nvSpPr>
        <p:spPr>
          <a:xfrm>
            <a:off x="658370" y="1383833"/>
            <a:ext cx="6789146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8B07F8-DE3E-4329-BE82-DE3518ADF8CE}"/>
              </a:ext>
            </a:extLst>
          </p:cNvPr>
          <p:cNvSpPr txBox="1"/>
          <p:nvPr/>
        </p:nvSpPr>
        <p:spPr>
          <a:xfrm flipH="1">
            <a:off x="505867" y="1400436"/>
            <a:ext cx="7105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Les principaux </a:t>
            </a:r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medias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CA3C89-BFA1-456B-88A3-BA506190FE41}"/>
              </a:ext>
            </a:extLst>
          </p:cNvPr>
          <p:cNvSpPr txBox="1"/>
          <p:nvPr/>
        </p:nvSpPr>
        <p:spPr>
          <a:xfrm flipH="1">
            <a:off x="743563" y="1885109"/>
            <a:ext cx="66705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Wifi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Bluetooth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Radio 433Mhz / 886 Mhz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600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LoRA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&amp; the Lora Alliance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600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SigFox</a:t>
            </a:r>
            <a:endParaRPr lang="fr-FR" sz="16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Cellular (GSM / 2, 3, 4 5 G)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NB-IoT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30C3A0-3A90-4EE8-93B0-5210814596F3}"/>
              </a:ext>
            </a:extLst>
          </p:cNvPr>
          <p:cNvSpPr/>
          <p:nvPr/>
        </p:nvSpPr>
        <p:spPr>
          <a:xfrm>
            <a:off x="624973" y="4139969"/>
            <a:ext cx="6789146" cy="2375833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3E420D-7A5F-41F6-A97A-5E0E9F53F3ED}"/>
              </a:ext>
            </a:extLst>
          </p:cNvPr>
          <p:cNvSpPr/>
          <p:nvPr/>
        </p:nvSpPr>
        <p:spPr>
          <a:xfrm>
            <a:off x="624973" y="4139969"/>
            <a:ext cx="6789146" cy="459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DA65744-6C9C-4F66-99EB-FA04561CABBF}"/>
              </a:ext>
            </a:extLst>
          </p:cNvPr>
          <p:cNvSpPr txBox="1"/>
          <p:nvPr/>
        </p:nvSpPr>
        <p:spPr>
          <a:xfrm flipH="1">
            <a:off x="783472" y="4156342"/>
            <a:ext cx="663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Les principaux protocoles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76EB9F8-251E-4B65-BF28-4E4AAB2A8079}"/>
              </a:ext>
            </a:extLst>
          </p:cNvPr>
          <p:cNvSpPr txBox="1"/>
          <p:nvPr/>
        </p:nvSpPr>
        <p:spPr>
          <a:xfrm flipH="1">
            <a:off x="720364" y="4806472"/>
            <a:ext cx="6554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 ( </a:t>
            </a:r>
            <a:r>
              <a:rPr lang="fr-FR" sz="1600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RESTFull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-API)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OPC-UA - OPC-DA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600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ModBus</a:t>
            </a:r>
            <a:endParaRPr lang="fr-FR" sz="16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MQTT, Kafka, ...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TCP - ASCII ou binaire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E1DCE75-B680-4985-9BDE-92A1E7C031AC}"/>
              </a:ext>
            </a:extLst>
          </p:cNvPr>
          <p:cNvGrpSpPr/>
          <p:nvPr/>
        </p:nvGrpSpPr>
        <p:grpSpPr>
          <a:xfrm>
            <a:off x="9556955" y="7304"/>
            <a:ext cx="2635045" cy="1416835"/>
            <a:chOff x="8101781" y="5161934"/>
            <a:chExt cx="2635045" cy="1416835"/>
          </a:xfrm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C81FF9-09E0-4AC4-9D48-DE45F7740CAC}"/>
                </a:ext>
              </a:extLst>
            </p:cNvPr>
            <p:cNvSpPr/>
            <p:nvPr/>
          </p:nvSpPr>
          <p:spPr>
            <a:xfrm>
              <a:off x="8101781" y="5161934"/>
              <a:ext cx="2635045" cy="141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E6D376B-ECA7-4644-9C39-7112DE126447}"/>
                </a:ext>
              </a:extLst>
            </p:cNvPr>
            <p:cNvSpPr txBox="1"/>
            <p:nvPr/>
          </p:nvSpPr>
          <p:spPr>
            <a:xfrm flipH="1">
              <a:off x="8237221" y="5274699"/>
              <a:ext cx="2488864" cy="1169551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 prst="artDeco"/>
            </a:sp3d>
          </p:spPr>
          <p:txBody>
            <a:bodyPr wrap="square" rtlCol="0">
              <a:spAutoFit/>
            </a:bodyPr>
            <a:lstStyle/>
            <a:p>
              <a:r>
                <a:rPr lang="fr-FR" sz="1400" b="1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Apprentissages: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fr-FR" sz="1400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Différence Médium &amp; protocole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fr-FR" sz="1400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Principaux protocoles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fr-FR" sz="1400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HTTP REST</a:t>
              </a: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358BD0FB-2768-42EF-B077-E062CC6A109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750" y="7304"/>
            <a:ext cx="444510" cy="444510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150AD817-820C-45DB-AA97-59A68A86C57A}"/>
              </a:ext>
            </a:extLst>
          </p:cNvPr>
          <p:cNvSpPr txBox="1"/>
          <p:nvPr/>
        </p:nvSpPr>
        <p:spPr>
          <a:xfrm>
            <a:off x="720366" y="644292"/>
            <a:ext cx="695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communication : médias et protocoles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685DB9B-2D9E-478E-A2F9-89921186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9693" y="2000764"/>
            <a:ext cx="666173" cy="66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27D42968-CAC9-4737-ADDD-7D47F97CB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1709" y="2803798"/>
            <a:ext cx="1141196" cy="66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5499B4C-9676-4736-87DB-C81130E3D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2308" y="2011367"/>
            <a:ext cx="1123454" cy="66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31F2B16-0580-4F4C-9B44-A324C41AD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75404" y="1574941"/>
            <a:ext cx="2635045" cy="197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E5B6C8A6-0232-4900-B197-BDB6D448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004" y="2571749"/>
            <a:ext cx="3624421" cy="299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18128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BC6B02F-FA6F-4AC6-BF14-4352BA471C67}"/>
              </a:ext>
            </a:extLst>
          </p:cNvPr>
          <p:cNvSpPr/>
          <p:nvPr/>
        </p:nvSpPr>
        <p:spPr>
          <a:xfrm>
            <a:off x="6417848" y="1365452"/>
            <a:ext cx="5706261" cy="4461343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7DA39D-057F-4CD5-ADB1-3F20158AB4E1}"/>
              </a:ext>
            </a:extLst>
          </p:cNvPr>
          <p:cNvSpPr/>
          <p:nvPr/>
        </p:nvSpPr>
        <p:spPr>
          <a:xfrm>
            <a:off x="6417848" y="1365452"/>
            <a:ext cx="5706261" cy="459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FE8757E8-C5CA-4197-B6DC-6A4BCE275EF5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PREREQUIS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06E6F-7363-4116-BF9B-F5926B3666E5}"/>
              </a:ext>
            </a:extLst>
          </p:cNvPr>
          <p:cNvSpPr/>
          <p:nvPr/>
        </p:nvSpPr>
        <p:spPr>
          <a:xfrm>
            <a:off x="601220" y="1383833"/>
            <a:ext cx="5706261" cy="535630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79D61-1F76-4A46-9231-FB6F33761FCD}"/>
              </a:ext>
            </a:extLst>
          </p:cNvPr>
          <p:cNvSpPr/>
          <p:nvPr/>
        </p:nvSpPr>
        <p:spPr>
          <a:xfrm>
            <a:off x="601220" y="1383833"/>
            <a:ext cx="5706261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E1DCE75-B680-4985-9BDE-92A1E7C031AC}"/>
              </a:ext>
            </a:extLst>
          </p:cNvPr>
          <p:cNvGrpSpPr/>
          <p:nvPr/>
        </p:nvGrpSpPr>
        <p:grpSpPr>
          <a:xfrm>
            <a:off x="9556955" y="7304"/>
            <a:ext cx="2635045" cy="830997"/>
            <a:chOff x="8101781" y="5161934"/>
            <a:chExt cx="2635045" cy="1416835"/>
          </a:xfrm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C81FF9-09E0-4AC4-9D48-DE45F7740CAC}"/>
                </a:ext>
              </a:extLst>
            </p:cNvPr>
            <p:cNvSpPr/>
            <p:nvPr/>
          </p:nvSpPr>
          <p:spPr>
            <a:xfrm>
              <a:off x="8101781" y="5161934"/>
              <a:ext cx="2635045" cy="141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E6D376B-ECA7-4644-9C39-7112DE126447}"/>
                </a:ext>
              </a:extLst>
            </p:cNvPr>
            <p:cNvSpPr txBox="1"/>
            <p:nvPr/>
          </p:nvSpPr>
          <p:spPr>
            <a:xfrm flipH="1">
              <a:off x="8237221" y="5274699"/>
              <a:ext cx="2488864" cy="523220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 prst="artDeco"/>
            </a:sp3d>
          </p:spPr>
          <p:txBody>
            <a:bodyPr wrap="square" rtlCol="0">
              <a:spAutoFit/>
            </a:bodyPr>
            <a:lstStyle/>
            <a:p>
              <a:r>
                <a:rPr lang="fr-FR" sz="1400" b="1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Apprentissages: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fr-FR" sz="1400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MQTT</a:t>
              </a: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358BD0FB-2768-42EF-B077-E062CC6A109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750" y="7304"/>
            <a:ext cx="444510" cy="444510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150AD817-820C-45DB-AA97-59A68A86C57A}"/>
              </a:ext>
            </a:extLst>
          </p:cNvPr>
          <p:cNvSpPr txBox="1"/>
          <p:nvPr/>
        </p:nvSpPr>
        <p:spPr>
          <a:xfrm>
            <a:off x="720365" y="644292"/>
            <a:ext cx="87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 Protocole MQTT (Message Queuing </a:t>
            </a:r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Telemetry</a:t>
            </a:r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Transport)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5878401-3AF3-489C-AE3C-6BF9B0556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3216" y="1878704"/>
            <a:ext cx="5644265" cy="396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135AF1C-74B2-4926-8A1B-56603D8C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3548" y="1394202"/>
            <a:ext cx="670641" cy="40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41F65CFD-433F-4B06-80EE-90AF8DB80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29900" y="1978145"/>
            <a:ext cx="1938150" cy="36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nvesting in the MQTT Community">
            <a:extLst>
              <a:ext uri="{FF2B5EF4-FFF2-40B4-BE49-F238E27FC236}">
                <a16:creationId xmlns:a16="http://schemas.microsoft.com/office/drawing/2014/main" id="{E3FE2738-2119-4452-A748-2803ED0F1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2828" y="1417255"/>
            <a:ext cx="1595100" cy="44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1E2FA8F7-6E6F-4ED6-B367-1775064C4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9789" y="1659385"/>
            <a:ext cx="2033255" cy="159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0F069819-A09E-47B3-B5D1-6FB0FEC2E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74222" y="2934161"/>
            <a:ext cx="1255942" cy="13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33BF1CAC-7A93-4FB8-B054-1C7003638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17978" y="4288267"/>
            <a:ext cx="1666875" cy="69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47C3135-3CA7-4FB3-99FA-3E7A6C57C882}"/>
              </a:ext>
            </a:extLst>
          </p:cNvPr>
          <p:cNvCxnSpPr>
            <a:cxnSpLocks/>
          </p:cNvCxnSpPr>
          <p:nvPr/>
        </p:nvCxnSpPr>
        <p:spPr>
          <a:xfrm flipH="1">
            <a:off x="10031342" y="3095625"/>
            <a:ext cx="421556" cy="2712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4F734FA-ADCE-4128-8D43-350A9A650E73}"/>
              </a:ext>
            </a:extLst>
          </p:cNvPr>
          <p:cNvCxnSpPr>
            <a:cxnSpLocks/>
          </p:cNvCxnSpPr>
          <p:nvPr/>
        </p:nvCxnSpPr>
        <p:spPr>
          <a:xfrm flipH="1" flipV="1">
            <a:off x="10082213" y="3686755"/>
            <a:ext cx="533400" cy="40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AF0962B-E117-41BE-AA78-9D2C9F6B8C8C}"/>
              </a:ext>
            </a:extLst>
          </p:cNvPr>
          <p:cNvCxnSpPr>
            <a:cxnSpLocks/>
          </p:cNvCxnSpPr>
          <p:nvPr/>
        </p:nvCxnSpPr>
        <p:spPr>
          <a:xfrm flipH="1" flipV="1">
            <a:off x="8285678" y="3171544"/>
            <a:ext cx="472989" cy="19956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A237C52F-7690-4B2F-83E7-F7408AE27C15}"/>
              </a:ext>
            </a:extLst>
          </p:cNvPr>
          <p:cNvCxnSpPr>
            <a:cxnSpLocks/>
          </p:cNvCxnSpPr>
          <p:nvPr/>
        </p:nvCxnSpPr>
        <p:spPr>
          <a:xfrm flipH="1">
            <a:off x="8364854" y="3963744"/>
            <a:ext cx="377821" cy="2939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67B0B174-4C85-4637-9161-47E092CADBD8}"/>
              </a:ext>
            </a:extLst>
          </p:cNvPr>
          <p:cNvCxnSpPr>
            <a:cxnSpLocks/>
          </p:cNvCxnSpPr>
          <p:nvPr/>
        </p:nvCxnSpPr>
        <p:spPr>
          <a:xfrm flipH="1" flipV="1">
            <a:off x="10049915" y="4008983"/>
            <a:ext cx="472989" cy="19956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A2D20808-721A-42F3-AD8F-9D5D841DAB8C}"/>
              </a:ext>
            </a:extLst>
          </p:cNvPr>
          <p:cNvCxnSpPr>
            <a:cxnSpLocks/>
          </p:cNvCxnSpPr>
          <p:nvPr/>
        </p:nvCxnSpPr>
        <p:spPr>
          <a:xfrm flipH="1" flipV="1">
            <a:off x="8186156" y="3697750"/>
            <a:ext cx="533400" cy="40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6">
            <a:extLst>
              <a:ext uri="{FF2B5EF4-FFF2-40B4-BE49-F238E27FC236}">
                <a16:creationId xmlns:a16="http://schemas.microsoft.com/office/drawing/2014/main" id="{849B03FE-DBD7-47F1-BC86-0F4DA91CC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41800" y="3407372"/>
            <a:ext cx="1630069" cy="67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>
            <a:extLst>
              <a:ext uri="{FF2B5EF4-FFF2-40B4-BE49-F238E27FC236}">
                <a16:creationId xmlns:a16="http://schemas.microsoft.com/office/drawing/2014/main" id="{2DBAA652-DE4A-4068-8EDE-BC9C17FD7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"/>
          <a:stretch/>
        </p:blipFill>
        <p:spPr bwMode="auto">
          <a:xfrm>
            <a:off x="6515575" y="4318789"/>
            <a:ext cx="2717581" cy="81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0C0CEC5-97E1-4554-921A-B3524E767F10}"/>
              </a:ext>
            </a:extLst>
          </p:cNvPr>
          <p:cNvSpPr txBox="1"/>
          <p:nvPr/>
        </p:nvSpPr>
        <p:spPr>
          <a:xfrm flipH="1">
            <a:off x="808371" y="5909143"/>
            <a:ext cx="5287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 source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Peut être utilisé pour la domotique (ex : liaison entre une Google Home et un broker MQTT)</a:t>
            </a:r>
          </a:p>
        </p:txBody>
      </p:sp>
    </p:spTree>
    <p:extLst>
      <p:ext uri="{BB962C8B-B14F-4D97-AF65-F5344CB8AC3E}">
        <p14:creationId xmlns:p14="http://schemas.microsoft.com/office/powerpoint/2010/main" val="178680578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FE8757E8-C5CA-4197-B6DC-6A4BCE275EF5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PREREQUIS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06E6F-7363-4116-BF9B-F5926B3666E5}"/>
              </a:ext>
            </a:extLst>
          </p:cNvPr>
          <p:cNvSpPr/>
          <p:nvPr/>
        </p:nvSpPr>
        <p:spPr>
          <a:xfrm>
            <a:off x="601220" y="1383833"/>
            <a:ext cx="5706261" cy="446134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79D61-1F76-4A46-9231-FB6F33761FCD}"/>
              </a:ext>
            </a:extLst>
          </p:cNvPr>
          <p:cNvSpPr/>
          <p:nvPr/>
        </p:nvSpPr>
        <p:spPr>
          <a:xfrm>
            <a:off x="601220" y="1383833"/>
            <a:ext cx="5706261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E1DCE75-B680-4985-9BDE-92A1E7C031AC}"/>
              </a:ext>
            </a:extLst>
          </p:cNvPr>
          <p:cNvGrpSpPr/>
          <p:nvPr/>
        </p:nvGrpSpPr>
        <p:grpSpPr>
          <a:xfrm>
            <a:off x="9556955" y="7304"/>
            <a:ext cx="2635045" cy="830997"/>
            <a:chOff x="8101781" y="5161934"/>
            <a:chExt cx="2635045" cy="1416835"/>
          </a:xfrm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C81FF9-09E0-4AC4-9D48-DE45F7740CAC}"/>
                </a:ext>
              </a:extLst>
            </p:cNvPr>
            <p:cNvSpPr/>
            <p:nvPr/>
          </p:nvSpPr>
          <p:spPr>
            <a:xfrm>
              <a:off x="8101781" y="5161934"/>
              <a:ext cx="2635045" cy="141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E6D376B-ECA7-4644-9C39-7112DE126447}"/>
                </a:ext>
              </a:extLst>
            </p:cNvPr>
            <p:cNvSpPr txBox="1"/>
            <p:nvPr/>
          </p:nvSpPr>
          <p:spPr>
            <a:xfrm flipH="1">
              <a:off x="8237221" y="5274700"/>
              <a:ext cx="2488864" cy="892081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 prst="artDeco"/>
            </a:sp3d>
          </p:spPr>
          <p:txBody>
            <a:bodyPr wrap="square" rtlCol="0">
              <a:spAutoFit/>
            </a:bodyPr>
            <a:lstStyle/>
            <a:p>
              <a:r>
                <a:rPr lang="fr-FR" sz="1400" b="1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Apprentissages: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fr-FR" sz="1400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HTTP </a:t>
              </a:r>
              <a:r>
                <a:rPr lang="fr-FR" sz="1400" i="1" dirty="0" err="1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WebSockets</a:t>
              </a:r>
              <a:endParaRPr lang="fr-FR" sz="14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358BD0FB-2768-42EF-B077-E062CC6A109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750" y="7304"/>
            <a:ext cx="444510" cy="444510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150AD817-820C-45DB-AA97-59A68A86C57A}"/>
              </a:ext>
            </a:extLst>
          </p:cNvPr>
          <p:cNvSpPr txBox="1"/>
          <p:nvPr/>
        </p:nvSpPr>
        <p:spPr>
          <a:xfrm>
            <a:off x="720366" y="644292"/>
            <a:ext cx="695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 Protocole </a:t>
            </a:r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WebSocket</a:t>
            </a:r>
            <a:endParaRPr lang="fr-FR" altLang="zh-CN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7AC4710-D7E4-4886-A692-E26D2E867C81}"/>
              </a:ext>
            </a:extLst>
          </p:cNvPr>
          <p:cNvSpPr txBox="1"/>
          <p:nvPr/>
        </p:nvSpPr>
        <p:spPr>
          <a:xfrm flipH="1">
            <a:off x="658367" y="1964300"/>
            <a:ext cx="5570981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WebSocket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est un standard du Web désignant un protocole réseau de la couche application et une interface de programmation du World Wide Web visant à créer des canaux de communication full-duplex par-dessus une connexion TCP pour les navigateurs web.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524EA8FC-AE1B-452C-82CA-F1A18060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20" y="4141168"/>
            <a:ext cx="5706261" cy="168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592606AF-C3E4-4FE4-BF3C-127E6F9005EA}"/>
              </a:ext>
            </a:extLst>
          </p:cNvPr>
          <p:cNvSpPr txBox="1"/>
          <p:nvPr/>
        </p:nvSpPr>
        <p:spPr>
          <a:xfrm flipH="1">
            <a:off x="720365" y="1400436"/>
            <a:ext cx="550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websocket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F0492110-F9A0-42F7-9613-277C28534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4050" y="1381759"/>
            <a:ext cx="4732700" cy="426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1283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FE8757E8-C5CA-4197-B6DC-6A4BCE275EF5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PREREQUIS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06E6F-7363-4116-BF9B-F5926B3666E5}"/>
              </a:ext>
            </a:extLst>
          </p:cNvPr>
          <p:cNvSpPr/>
          <p:nvPr/>
        </p:nvSpPr>
        <p:spPr>
          <a:xfrm>
            <a:off x="847726" y="1268953"/>
            <a:ext cx="11058524" cy="520881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79D61-1F76-4A46-9231-FB6F33761FCD}"/>
              </a:ext>
            </a:extLst>
          </p:cNvPr>
          <p:cNvSpPr/>
          <p:nvPr/>
        </p:nvSpPr>
        <p:spPr>
          <a:xfrm>
            <a:off x="847726" y="1268953"/>
            <a:ext cx="11058524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E1DCE75-B680-4985-9BDE-92A1E7C031AC}"/>
              </a:ext>
            </a:extLst>
          </p:cNvPr>
          <p:cNvGrpSpPr/>
          <p:nvPr/>
        </p:nvGrpSpPr>
        <p:grpSpPr>
          <a:xfrm>
            <a:off x="9556955" y="7304"/>
            <a:ext cx="2635045" cy="830997"/>
            <a:chOff x="8101781" y="5161934"/>
            <a:chExt cx="2635045" cy="1416835"/>
          </a:xfrm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C81FF9-09E0-4AC4-9D48-DE45F7740CAC}"/>
                </a:ext>
              </a:extLst>
            </p:cNvPr>
            <p:cNvSpPr/>
            <p:nvPr/>
          </p:nvSpPr>
          <p:spPr>
            <a:xfrm>
              <a:off x="8101781" y="5161934"/>
              <a:ext cx="2635045" cy="141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E6D376B-ECA7-4644-9C39-7112DE126447}"/>
                </a:ext>
              </a:extLst>
            </p:cNvPr>
            <p:cNvSpPr txBox="1"/>
            <p:nvPr/>
          </p:nvSpPr>
          <p:spPr>
            <a:xfrm flipH="1">
              <a:off x="8237221" y="5274700"/>
              <a:ext cx="2488864" cy="892081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 prst="artDeco"/>
            </a:sp3d>
          </p:spPr>
          <p:txBody>
            <a:bodyPr wrap="square" rtlCol="0">
              <a:spAutoFit/>
            </a:bodyPr>
            <a:lstStyle/>
            <a:p>
              <a:r>
                <a:rPr lang="fr-FR" sz="1400" b="1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Apprentissages: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fr-FR" sz="1400" i="1" dirty="0">
                  <a:solidFill>
                    <a:srgbClr val="20212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HTTP REST</a:t>
              </a: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358BD0FB-2768-42EF-B077-E062CC6A109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750" y="7304"/>
            <a:ext cx="444510" cy="444510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150AD817-820C-45DB-AA97-59A68A86C57A}"/>
              </a:ext>
            </a:extLst>
          </p:cNvPr>
          <p:cNvSpPr txBox="1"/>
          <p:nvPr/>
        </p:nvSpPr>
        <p:spPr>
          <a:xfrm>
            <a:off x="720366" y="644292"/>
            <a:ext cx="695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 APIs HTTP / REST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92606AF-C3E4-4FE4-BF3C-127E6F9005EA}"/>
              </a:ext>
            </a:extLst>
          </p:cNvPr>
          <p:cNvSpPr txBox="1"/>
          <p:nvPr/>
        </p:nvSpPr>
        <p:spPr>
          <a:xfrm flipH="1">
            <a:off x="4173889" y="1285556"/>
            <a:ext cx="550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REST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762A5AD-4593-4401-B379-DBCB9DB0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1" y="1848662"/>
            <a:ext cx="4264108" cy="18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2660D1B-6E95-4D6F-B407-E72856843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6359" y="3805101"/>
            <a:ext cx="8142959" cy="259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4047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>
            <a:extLst>
              <a:ext uri="{FF2B5EF4-FFF2-40B4-BE49-F238E27FC236}">
                <a16:creationId xmlns:a16="http://schemas.microsoft.com/office/drawing/2014/main" id="{AA29EF0F-365B-410D-8FBC-1E3DF8566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5371FF6-9F52-48D1-A22A-138AA4AB705A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CONSOLIDATION DES CONNAISSANCES</a:t>
            </a:r>
          </a:p>
        </p:txBody>
      </p:sp>
    </p:spTree>
    <p:extLst>
      <p:ext uri="{BB962C8B-B14F-4D97-AF65-F5344CB8AC3E}">
        <p14:creationId xmlns:p14="http://schemas.microsoft.com/office/powerpoint/2010/main" val="154262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A46A30-2824-47B8-8950-C6DC1BCD232D}"/>
              </a:ext>
            </a:extLst>
          </p:cNvPr>
          <p:cNvSpPr/>
          <p:nvPr/>
        </p:nvSpPr>
        <p:spPr>
          <a:xfrm flipH="1" flipV="1">
            <a:off x="600345" y="3869237"/>
            <a:ext cx="5228260" cy="2748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A033F762-A456-4155-BE08-C359F2B5809E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PRESENTATION</a:t>
            </a:r>
          </a:p>
        </p:txBody>
      </p:sp>
      <p:pic>
        <p:nvPicPr>
          <p:cNvPr id="1026" name="Picture 2" descr="Photo de profil de Bertrand Jauffret">
            <a:extLst>
              <a:ext uri="{FF2B5EF4-FFF2-40B4-BE49-F238E27FC236}">
                <a16:creationId xmlns:a16="http://schemas.microsoft.com/office/drawing/2014/main" id="{9C9147C2-7A8E-4346-8F4B-81F9A547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6984" y="1150895"/>
            <a:ext cx="2527306" cy="2527306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mur, personne, homme, intérieur&#10;&#10;Description générée automatiquement">
            <a:extLst>
              <a:ext uri="{FF2B5EF4-FFF2-40B4-BE49-F238E27FC236}">
                <a16:creationId xmlns:a16="http://schemas.microsoft.com/office/drawing/2014/main" id="{1E846BE9-A19B-49BE-B321-AAC3EBD70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242" y="1127946"/>
            <a:ext cx="2527306" cy="2527306"/>
          </a:xfrm>
          <a:prstGeom prst="ellipse">
            <a:avLst/>
          </a:prstGeom>
          <a:ln w="63500" cap="rnd">
            <a:noFill/>
          </a:ln>
          <a:effectLst/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7B850F8A-FE83-4DEC-A2CC-7A5E19DE63B4}"/>
              </a:ext>
            </a:extLst>
          </p:cNvPr>
          <p:cNvGrpSpPr/>
          <p:nvPr/>
        </p:nvGrpSpPr>
        <p:grpSpPr>
          <a:xfrm>
            <a:off x="600345" y="3869237"/>
            <a:ext cx="5243566" cy="2748646"/>
            <a:chOff x="7074023" y="896212"/>
            <a:chExt cx="4956699" cy="25647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FF8DE9-C960-48CC-A980-CA85C264B926}"/>
                </a:ext>
              </a:extLst>
            </p:cNvPr>
            <p:cNvSpPr/>
            <p:nvPr/>
          </p:nvSpPr>
          <p:spPr>
            <a:xfrm>
              <a:off x="7074023" y="897542"/>
              <a:ext cx="4956699" cy="256344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A75EB4-B8F2-4D02-88AD-6F104ECAC86A}"/>
                </a:ext>
              </a:extLst>
            </p:cNvPr>
            <p:cNvSpPr/>
            <p:nvPr/>
          </p:nvSpPr>
          <p:spPr>
            <a:xfrm>
              <a:off x="7074023" y="896212"/>
              <a:ext cx="4956699" cy="510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3BA14CB-AD79-4B11-B02A-04B7DA99C578}"/>
              </a:ext>
            </a:extLst>
          </p:cNvPr>
          <p:cNvSpPr/>
          <p:nvPr/>
        </p:nvSpPr>
        <p:spPr>
          <a:xfrm flipH="1" flipV="1">
            <a:off x="6589538" y="3869236"/>
            <a:ext cx="5228260" cy="2725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F34DA9-BA4E-4DD3-9681-7E4FD889F4FC}"/>
              </a:ext>
            </a:extLst>
          </p:cNvPr>
          <p:cNvSpPr txBox="1"/>
          <p:nvPr/>
        </p:nvSpPr>
        <p:spPr>
          <a:xfrm flipH="1">
            <a:off x="791539" y="3853643"/>
            <a:ext cx="4885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B</a:t>
            </a:r>
            <a:r>
              <a:rPr lang="fr-FR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ertrand</a:t>
            </a:r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</a:t>
            </a:r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jauffret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861EEAD-3398-4DCB-B91E-69A540F79820}"/>
              </a:ext>
            </a:extLst>
          </p:cNvPr>
          <p:cNvSpPr txBox="1"/>
          <p:nvPr/>
        </p:nvSpPr>
        <p:spPr>
          <a:xfrm flipH="1">
            <a:off x="564831" y="4412966"/>
            <a:ext cx="53389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5"/>
              </a:buBlip>
            </a:pP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Responsable des solutions Informatiques 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pour les opérations chez </a:t>
            </a: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Airbus </a:t>
            </a:r>
            <a:r>
              <a:rPr lang="fr-FR" sz="1600" b="1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Helicopters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une centaine d’applications dont les solutions </a:t>
            </a:r>
            <a:r>
              <a:rPr lang="fr-FR" sz="1600" b="1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IIoT</a:t>
            </a: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&amp; </a:t>
            </a:r>
            <a:r>
              <a:rPr lang="fr-FR" sz="1600" b="1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connected</a:t>
            </a: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1600" b="1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Shopfloor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fr-FR" sz="16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5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Auparavant, SME pour EMEA chez PTC sur la solution </a:t>
            </a:r>
            <a:r>
              <a:rPr lang="fr-FR" sz="1600" b="1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Thingworx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et consultant sur différents projets sur L’IoT, le PLM et la CAO.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E2A40C-BDED-4A1D-A7A6-A144B7A7876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453" y="3216832"/>
            <a:ext cx="1102367" cy="543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99475332-5F0D-425A-BD1A-658311851527}"/>
              </a:ext>
            </a:extLst>
          </p:cNvPr>
          <p:cNvGrpSpPr/>
          <p:nvPr/>
        </p:nvGrpSpPr>
        <p:grpSpPr>
          <a:xfrm>
            <a:off x="6589538" y="3869237"/>
            <a:ext cx="5243566" cy="2741289"/>
            <a:chOff x="7074023" y="896212"/>
            <a:chExt cx="4956699" cy="256477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C99DD2-F6AE-48D4-81DB-4B63D5D56432}"/>
                </a:ext>
              </a:extLst>
            </p:cNvPr>
            <p:cNvSpPr/>
            <p:nvPr/>
          </p:nvSpPr>
          <p:spPr>
            <a:xfrm>
              <a:off x="7074023" y="897542"/>
              <a:ext cx="4956699" cy="256344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E83FA1-2EF2-460E-9DB5-4ED002FDB610}"/>
                </a:ext>
              </a:extLst>
            </p:cNvPr>
            <p:cNvSpPr/>
            <p:nvPr/>
          </p:nvSpPr>
          <p:spPr>
            <a:xfrm>
              <a:off x="7074023" y="896212"/>
              <a:ext cx="4956699" cy="510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7728FF8-053D-44EF-AF8F-B048EAD15A25}"/>
              </a:ext>
            </a:extLst>
          </p:cNvPr>
          <p:cNvSpPr txBox="1"/>
          <p:nvPr/>
        </p:nvSpPr>
        <p:spPr>
          <a:xfrm flipH="1">
            <a:off x="6780732" y="3853643"/>
            <a:ext cx="4885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F</a:t>
            </a:r>
            <a:r>
              <a:rPr lang="fr-FR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lorian</a:t>
            </a:r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MARC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85CCD70-4F66-43DB-BA0E-B1683A79FB74}"/>
              </a:ext>
            </a:extLst>
          </p:cNvPr>
          <p:cNvSpPr txBox="1"/>
          <p:nvPr/>
        </p:nvSpPr>
        <p:spPr>
          <a:xfrm flipH="1">
            <a:off x="6589538" y="4244290"/>
            <a:ext cx="5228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5"/>
              </a:buBlip>
            </a:pPr>
            <a:endParaRPr lang="fr-FR" sz="16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fontAlgn="base">
              <a:buBlip>
                <a:blip r:embed="rId5"/>
              </a:buBlip>
            </a:pP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Digital Product Manager</a:t>
            </a:r>
            <a:b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1600" b="1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fontAlgn="base">
              <a:buBlip>
                <a:blip r:embed="rId5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Responsable de </a:t>
            </a: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l’innovation 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et de la </a:t>
            </a: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transformation digitale 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chez</a:t>
            </a: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Allopneus.com </a:t>
            </a: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depuis 10 ans. </a:t>
            </a:r>
          </a:p>
          <a:p>
            <a:pPr marL="285750" indent="-285750" fontAlgn="base">
              <a:buBlip>
                <a:blip r:embed="rId5"/>
              </a:buBlip>
            </a:pPr>
            <a:endParaRPr lang="fr-FR" sz="1600" b="1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fontAlgn="base"/>
            <a:r>
              <a:rPr lang="fr-FR" sz="16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7"/>
              </a:rPr>
              <a:t>https://corporate.allopneus.com</a:t>
            </a:r>
            <a:r>
              <a:rPr lang="fr-FR" sz="16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fr-FR" sz="16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8"/>
              </a:rPr>
              <a:t>https://www.allopneus.com</a:t>
            </a:r>
            <a:r>
              <a:rPr lang="fr-FR" sz="1600" i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fr-FR" sz="1600" dirty="0">
              <a:solidFill>
                <a:srgbClr val="202124"/>
              </a:solidFill>
              <a:latin typeface="Calibri Light (En-têtes)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fr-FR" sz="1600" b="1" dirty="0">
              <a:solidFill>
                <a:srgbClr val="202124"/>
              </a:solidFill>
              <a:latin typeface="Calibri Light (En-têtes)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2CA9797-9E89-499F-8381-314398F1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3596" y="3212218"/>
            <a:ext cx="1462597" cy="5141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8677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0D288B51-D073-4312-B274-9A115552E056}"/>
              </a:ext>
            </a:extLst>
          </p:cNvPr>
          <p:cNvSpPr txBox="1"/>
          <p:nvPr/>
        </p:nvSpPr>
        <p:spPr>
          <a:xfrm>
            <a:off x="658370" y="82964"/>
            <a:ext cx="9742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CONSOLIDATION DES CONNAISSANCES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86EA57-5F74-4E8E-AC4C-41270CA58BA7}"/>
              </a:ext>
            </a:extLst>
          </p:cNvPr>
          <p:cNvSpPr txBox="1"/>
          <p:nvPr/>
        </p:nvSpPr>
        <p:spPr>
          <a:xfrm flipH="1">
            <a:off x="980798" y="1120131"/>
            <a:ext cx="10230404" cy="444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Quelles sont les 3 composantes principales de l’</a:t>
            </a:r>
            <a:r>
              <a:rPr lang="fr-FR" dirty="0" err="1">
                <a:latin typeface="Colored Crayons" panose="02000500000000000000" pitchFamily="2" charset="0"/>
              </a:rPr>
              <a:t>IoT</a:t>
            </a:r>
            <a:endParaRPr lang="fr-FR" dirty="0">
              <a:latin typeface="Colored Crayons" panose="02000500000000000000" pitchFamily="2" charset="0"/>
            </a:endParaRP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citez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>
                <a:latin typeface="Colored Crayons" panose="02000500000000000000" pitchFamily="2" charset="0"/>
              </a:rPr>
              <a:t> medias</a:t>
            </a: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Citez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>
                <a:latin typeface="Colored Crayons" panose="02000500000000000000" pitchFamily="2" charset="0"/>
              </a:rPr>
              <a:t> protocoles</a:t>
            </a: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Arduino c’est quoi ?</a:t>
            </a: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Quel est le principal </a:t>
            </a:r>
            <a:r>
              <a:rPr lang="fr-FR" dirty="0" err="1">
                <a:latin typeface="Colored Crayons" panose="02000500000000000000" pitchFamily="2" charset="0"/>
              </a:rPr>
              <a:t>interet</a:t>
            </a:r>
            <a:r>
              <a:rPr lang="fr-FR" dirty="0">
                <a:latin typeface="Colored Crayons" panose="02000500000000000000" pitchFamily="2" charset="0"/>
              </a:rPr>
              <a:t> d’un protocole Message Bus (MQTT) ?</a:t>
            </a: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Quelle est la </a:t>
            </a:r>
            <a:r>
              <a:rPr lang="fr-FR" dirty="0" err="1">
                <a:latin typeface="Colored Crayons" panose="02000500000000000000" pitchFamily="2" charset="0"/>
              </a:rPr>
              <a:t>difference</a:t>
            </a:r>
            <a:r>
              <a:rPr lang="fr-FR" dirty="0">
                <a:latin typeface="Colored Crayons" panose="02000500000000000000" pitchFamily="2" charset="0"/>
              </a:rPr>
              <a:t> de fonctionnement entre  http et </a:t>
            </a:r>
            <a:r>
              <a:rPr lang="fr-FR" dirty="0" err="1">
                <a:latin typeface="Colored Crayons" panose="02000500000000000000" pitchFamily="2" charset="0"/>
              </a:rPr>
              <a:t>websocket</a:t>
            </a:r>
            <a:r>
              <a:rPr lang="fr-FR" dirty="0">
                <a:latin typeface="Colored Crayons" panose="02000500000000000000" pitchFamily="2" charset="0"/>
              </a:rPr>
              <a:t> ?</a:t>
            </a: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Est-ce que REST est un protocole ?</a:t>
            </a: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Comment utiliser une api </a:t>
            </a:r>
            <a:r>
              <a:rPr lang="fr-FR" dirty="0" err="1">
                <a:latin typeface="Colored Crayons" panose="02000500000000000000" pitchFamily="2" charset="0"/>
              </a:rPr>
              <a:t>rest</a:t>
            </a:r>
            <a:r>
              <a:rPr lang="fr-FR" dirty="0">
                <a:latin typeface="Colored Crayons" panose="02000500000000000000" pitchFamily="2" charset="0"/>
              </a:rPr>
              <a:t> ?</a:t>
            </a:r>
            <a:endParaRPr lang="fr-FR" sz="1600" dirty="0">
              <a:latin typeface="Colored Crayon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4455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B33A7089-3233-48BB-87A7-450A63187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1C9AB759-A14B-4A79-ADE4-5628FF261A2D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Thingworx</a:t>
            </a:r>
            <a:r>
              <a:rPr lang="en-US" altLang="zh-CN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: </a:t>
            </a:r>
            <a:br>
              <a:rPr lang="en-US" altLang="zh-CN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altLang="zh-CN" sz="52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plateforme</a:t>
            </a:r>
            <a:r>
              <a:rPr lang="en-US" altLang="zh-CN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104D12-C822-4CAA-8ADC-0ECF0615BA40}"/>
              </a:ext>
            </a:extLst>
          </p:cNvPr>
          <p:cNvSpPr/>
          <p:nvPr/>
        </p:nvSpPr>
        <p:spPr>
          <a:xfrm>
            <a:off x="3077498" y="4558690"/>
            <a:ext cx="5840361" cy="1329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308F4F-6874-4D26-A949-6FE4CAE33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1734" y="4633092"/>
            <a:ext cx="5520569" cy="11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00BF5236-709A-44BD-AE8E-E49DF66E2AFF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67240" y="1587692"/>
            <a:ext cx="1794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Video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d'introduction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44" y="1144792"/>
            <a:ext cx="9070489" cy="510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E8C7E73-20D7-476A-896E-3AFDFD8825A4}"/>
              </a:ext>
            </a:extLst>
          </p:cNvPr>
          <p:cNvGrpSpPr/>
          <p:nvPr/>
        </p:nvGrpSpPr>
        <p:grpSpPr>
          <a:xfrm>
            <a:off x="10476078" y="225507"/>
            <a:ext cx="1376906" cy="1376906"/>
            <a:chOff x="10476078" y="225507"/>
            <a:chExt cx="1376906" cy="1376906"/>
          </a:xfrm>
        </p:grpSpPr>
        <p:pic>
          <p:nvPicPr>
            <p:cNvPr id="12" name="Image 11">
              <a:hlinkClick r:id="rId4"/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6078" y="225507"/>
              <a:ext cx="1376906" cy="1376906"/>
            </a:xfrm>
            <a:prstGeom prst="rect">
              <a:avLst/>
            </a:prstGeom>
          </p:spPr>
        </p:pic>
        <p:sp>
          <p:nvSpPr>
            <p:cNvPr id="3" name="Ellipse 2">
              <a:hlinkClick r:id="rId4"/>
              <a:extLst>
                <a:ext uri="{FF2B5EF4-FFF2-40B4-BE49-F238E27FC236}">
                  <a16:creationId xmlns:a16="http://schemas.microsoft.com/office/drawing/2014/main" id="{DD1D4F49-769F-4884-9628-28982DB87C70}"/>
                </a:ext>
              </a:extLst>
            </p:cNvPr>
            <p:cNvSpPr/>
            <p:nvPr/>
          </p:nvSpPr>
          <p:spPr>
            <a:xfrm>
              <a:off x="10792339" y="578985"/>
              <a:ext cx="757083" cy="7570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" name="Triangle isocèle 3">
              <a:hlinkClick r:id="rId4"/>
              <a:extLst>
                <a:ext uri="{FF2B5EF4-FFF2-40B4-BE49-F238E27FC236}">
                  <a16:creationId xmlns:a16="http://schemas.microsoft.com/office/drawing/2014/main" id="{863CC22E-9F4A-408A-8A2D-1F348D60ADB2}"/>
                </a:ext>
              </a:extLst>
            </p:cNvPr>
            <p:cNvSpPr/>
            <p:nvPr/>
          </p:nvSpPr>
          <p:spPr>
            <a:xfrm rot="5400000">
              <a:off x="10998336" y="769327"/>
              <a:ext cx="452039" cy="349691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TextBox 11">
            <a:extLst>
              <a:ext uri="{FF2B5EF4-FFF2-40B4-BE49-F238E27FC236}">
                <a16:creationId xmlns:a16="http://schemas.microsoft.com/office/drawing/2014/main" id="{FA72036B-7812-4E16-B5FB-8FF448B359B2}"/>
              </a:ext>
            </a:extLst>
          </p:cNvPr>
          <p:cNvSpPr txBox="1"/>
          <p:nvPr/>
        </p:nvSpPr>
        <p:spPr>
          <a:xfrm>
            <a:off x="642578" y="646972"/>
            <a:ext cx="695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Présentation Générale</a:t>
            </a:r>
          </a:p>
        </p:txBody>
      </p:sp>
    </p:spTree>
    <p:extLst>
      <p:ext uri="{BB962C8B-B14F-4D97-AF65-F5344CB8AC3E}">
        <p14:creationId xmlns:p14="http://schemas.microsoft.com/office/powerpoint/2010/main" val="326618645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FE8757E8-C5CA-4197-B6DC-6A4BCE275EF5}"/>
              </a:ext>
            </a:extLst>
          </p:cNvPr>
          <p:cNvSpPr txBox="1"/>
          <p:nvPr/>
        </p:nvSpPr>
        <p:spPr>
          <a:xfrm>
            <a:off x="658369" y="82964"/>
            <a:ext cx="8742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06E6F-7363-4116-BF9B-F5926B3666E5}"/>
              </a:ext>
            </a:extLst>
          </p:cNvPr>
          <p:cNvSpPr/>
          <p:nvPr/>
        </p:nvSpPr>
        <p:spPr>
          <a:xfrm>
            <a:off x="601220" y="1383834"/>
            <a:ext cx="3751705" cy="293099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79D61-1F76-4A46-9231-FB6F33761FCD}"/>
              </a:ext>
            </a:extLst>
          </p:cNvPr>
          <p:cNvSpPr/>
          <p:nvPr/>
        </p:nvSpPr>
        <p:spPr>
          <a:xfrm>
            <a:off x="601220" y="1383833"/>
            <a:ext cx="3751705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150AD817-820C-45DB-AA97-59A68A86C57A}"/>
              </a:ext>
            </a:extLst>
          </p:cNvPr>
          <p:cNvSpPr txBox="1"/>
          <p:nvPr/>
        </p:nvSpPr>
        <p:spPr>
          <a:xfrm>
            <a:off x="720366" y="644292"/>
            <a:ext cx="695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L’application et la plateforme IoT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7AC4710-D7E4-4886-A692-E26D2E867C81}"/>
              </a:ext>
            </a:extLst>
          </p:cNvPr>
          <p:cNvSpPr txBox="1"/>
          <p:nvPr/>
        </p:nvSpPr>
        <p:spPr>
          <a:xfrm flipH="1">
            <a:off x="658367" y="1964300"/>
            <a:ext cx="5570981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Back-end</a:t>
            </a:r>
            <a:r>
              <a:rPr lang="fr-FR" sz="1600" b="1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&amp; </a:t>
            </a:r>
            <a:r>
              <a:rPr lang="fr-FR" sz="1600" b="1" dirty="0" err="1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Front-end</a:t>
            </a:r>
            <a:endParaRPr lang="fr-FR" sz="1600" b="1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Connectivité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Intégration SI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Modèle de données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Logique Métier 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fr-FR" sz="16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Mashups (IHM)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92606AF-C3E4-4FE4-BF3C-127E6F9005EA}"/>
              </a:ext>
            </a:extLst>
          </p:cNvPr>
          <p:cNvSpPr txBox="1"/>
          <p:nvPr/>
        </p:nvSpPr>
        <p:spPr>
          <a:xfrm flipH="1">
            <a:off x="720365" y="1400436"/>
            <a:ext cx="36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Plateforme </a:t>
            </a:r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integree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pic>
        <p:nvPicPr>
          <p:cNvPr id="14340" name="Picture 4" descr="Image">
            <a:extLst>
              <a:ext uri="{FF2B5EF4-FFF2-40B4-BE49-F238E27FC236}">
                <a16:creationId xmlns:a16="http://schemas.microsoft.com/office/drawing/2014/main" id="{540739E2-08E2-41D0-8453-E7BE7EB69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2950" y="1167512"/>
            <a:ext cx="7505700" cy="45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53304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FB9220FC-BFF6-4935-A424-C4E64F3B3AF1}"/>
              </a:ext>
            </a:extLst>
          </p:cNvPr>
          <p:cNvCxnSpPr/>
          <p:nvPr/>
        </p:nvCxnSpPr>
        <p:spPr>
          <a:xfrm>
            <a:off x="4824336" y="5588627"/>
            <a:ext cx="0" cy="776787"/>
          </a:xfrm>
          <a:prstGeom prst="line">
            <a:avLst/>
          </a:prstGeom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083996A3-FDE4-47D4-97EE-7892771FEA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9212" y="1207638"/>
            <a:ext cx="850369" cy="850369"/>
          </a:xfrm>
          <a:prstGeom prst="rect">
            <a:avLst/>
          </a:prstGeom>
        </p:spPr>
      </p:pic>
      <p:pic>
        <p:nvPicPr>
          <p:cNvPr id="111" name="Picture 78">
            <a:extLst>
              <a:ext uri="{FF2B5EF4-FFF2-40B4-BE49-F238E27FC236}">
                <a16:creationId xmlns:a16="http://schemas.microsoft.com/office/drawing/2014/main" id="{7C1DD6E5-80F6-4D67-ADB0-D3EF938EE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7544" y="1053031"/>
            <a:ext cx="2205700" cy="131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FE8757E8-C5CA-4197-B6DC-6A4BCE275EF5}"/>
              </a:ext>
            </a:extLst>
          </p:cNvPr>
          <p:cNvSpPr txBox="1"/>
          <p:nvPr/>
        </p:nvSpPr>
        <p:spPr>
          <a:xfrm>
            <a:off x="658369" y="82964"/>
            <a:ext cx="8742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150AD817-820C-45DB-AA97-59A68A86C57A}"/>
              </a:ext>
            </a:extLst>
          </p:cNvPr>
          <p:cNvSpPr txBox="1"/>
          <p:nvPr/>
        </p:nvSpPr>
        <p:spPr>
          <a:xfrm>
            <a:off x="720366" y="644292"/>
            <a:ext cx="695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L’application et la plateforme IoT</a:t>
            </a:r>
          </a:p>
        </p:txBody>
      </p:sp>
      <p:pic>
        <p:nvPicPr>
          <p:cNvPr id="17466" name="Picture 58">
            <a:extLst>
              <a:ext uri="{FF2B5EF4-FFF2-40B4-BE49-F238E27FC236}">
                <a16:creationId xmlns:a16="http://schemas.microsoft.com/office/drawing/2014/main" id="{D2F83DCB-6D31-4B50-AA9A-486BB06EC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92692" y="2441216"/>
            <a:ext cx="6555403" cy="59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86" name="Picture 78">
            <a:extLst>
              <a:ext uri="{FF2B5EF4-FFF2-40B4-BE49-F238E27FC236}">
                <a16:creationId xmlns:a16="http://schemas.microsoft.com/office/drawing/2014/main" id="{39F21326-9978-4DCC-830F-B485E3202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3541" y="1118274"/>
            <a:ext cx="2158994" cy="128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82" name="Picture 74">
            <a:extLst>
              <a:ext uri="{FF2B5EF4-FFF2-40B4-BE49-F238E27FC236}">
                <a16:creationId xmlns:a16="http://schemas.microsoft.com/office/drawing/2014/main" id="{A85DD1EE-16C0-4AF2-86CD-90F04B93F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7838" y="1255016"/>
            <a:ext cx="1351944" cy="113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87" name="Picture 79">
            <a:extLst>
              <a:ext uri="{FF2B5EF4-FFF2-40B4-BE49-F238E27FC236}">
                <a16:creationId xmlns:a16="http://schemas.microsoft.com/office/drawing/2014/main" id="{12D4D263-2F08-4C3A-A998-402B8B9C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7158" y="1790330"/>
            <a:ext cx="79057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89" name="Picture 81">
            <a:extLst>
              <a:ext uri="{FF2B5EF4-FFF2-40B4-BE49-F238E27FC236}">
                <a16:creationId xmlns:a16="http://schemas.microsoft.com/office/drawing/2014/main" id="{9316345A-15CA-416F-BF29-71214610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2597" y="1349121"/>
            <a:ext cx="4286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0" name="Picture 82">
            <a:extLst>
              <a:ext uri="{FF2B5EF4-FFF2-40B4-BE49-F238E27FC236}">
                <a16:creationId xmlns:a16="http://schemas.microsoft.com/office/drawing/2014/main" id="{5FE5F5AE-001E-4305-8E49-E10EB805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641" y="1315639"/>
            <a:ext cx="839774" cy="28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1" name="Picture 83">
            <a:extLst>
              <a:ext uri="{FF2B5EF4-FFF2-40B4-BE49-F238E27FC236}">
                <a16:creationId xmlns:a16="http://schemas.microsoft.com/office/drawing/2014/main" id="{F7207421-17D2-4FED-8CF2-F11EDC9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003" y="1294596"/>
            <a:ext cx="428625" cy="4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88" name="Picture 80">
            <a:extLst>
              <a:ext uri="{FF2B5EF4-FFF2-40B4-BE49-F238E27FC236}">
                <a16:creationId xmlns:a16="http://schemas.microsoft.com/office/drawing/2014/main" id="{31A79E3C-98BD-488F-99CB-7F3C21F4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4597" y="1680448"/>
            <a:ext cx="756569" cy="37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3" name="Picture 85">
            <a:extLst>
              <a:ext uri="{FF2B5EF4-FFF2-40B4-BE49-F238E27FC236}">
                <a16:creationId xmlns:a16="http://schemas.microsoft.com/office/drawing/2014/main" id="{D85C92C8-F7CA-4537-84BD-D5156A284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9528" y="1553775"/>
            <a:ext cx="1188136" cy="27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4" name="Picture 86">
            <a:extLst>
              <a:ext uri="{FF2B5EF4-FFF2-40B4-BE49-F238E27FC236}">
                <a16:creationId xmlns:a16="http://schemas.microsoft.com/office/drawing/2014/main" id="{7798162A-56E8-42D4-B863-4A45D7F8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5206" y="1980533"/>
            <a:ext cx="761429" cy="25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2" name="Picture 84">
            <a:extLst>
              <a:ext uri="{FF2B5EF4-FFF2-40B4-BE49-F238E27FC236}">
                <a16:creationId xmlns:a16="http://schemas.microsoft.com/office/drawing/2014/main" id="{8007776D-BEDA-4B15-978D-D4CB0F7D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9113" y="1663724"/>
            <a:ext cx="4667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0" name="Picture 102">
            <a:extLst>
              <a:ext uri="{FF2B5EF4-FFF2-40B4-BE49-F238E27FC236}">
                <a16:creationId xmlns:a16="http://schemas.microsoft.com/office/drawing/2014/main" id="{D1FC8E32-71EB-4F33-BB19-1F91D5C2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4151" y="2322837"/>
            <a:ext cx="426656" cy="4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84" name="Picture 76">
            <a:extLst>
              <a:ext uri="{FF2B5EF4-FFF2-40B4-BE49-F238E27FC236}">
                <a16:creationId xmlns:a16="http://schemas.microsoft.com/office/drawing/2014/main" id="{2427A111-EF0D-4E51-BC82-AFB8109F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0295" y="1815184"/>
            <a:ext cx="1044054" cy="3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73">
            <a:extLst>
              <a:ext uri="{FF2B5EF4-FFF2-40B4-BE49-F238E27FC236}">
                <a16:creationId xmlns:a16="http://schemas.microsoft.com/office/drawing/2014/main" id="{DE05EEE0-A121-4C4B-9B09-4E361B2F6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295" y="2166182"/>
            <a:ext cx="104405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1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Cloud Services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3">
            <a:extLst>
              <a:ext uri="{FF2B5EF4-FFF2-40B4-BE49-F238E27FC236}">
                <a16:creationId xmlns:a16="http://schemas.microsoft.com/office/drawing/2014/main" id="{F61981E1-C939-4D85-8903-386979F38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032" y="2198273"/>
            <a:ext cx="114122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1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Business </a:t>
            </a:r>
            <a:r>
              <a:rPr kumimoji="0" lang="fr-FR" altLang="fr-FR" sz="900" b="1" i="0" u="none" strike="noStrike" cap="none" normalizeH="0" baseline="0" dirty="0" err="1">
                <a:ln>
                  <a:noFill/>
                </a:ln>
                <a:solidFill>
                  <a:srgbClr val="365F9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66A6B5B-324C-46CE-9278-E10C961C77F5}"/>
              </a:ext>
            </a:extLst>
          </p:cNvPr>
          <p:cNvSpPr/>
          <p:nvPr/>
        </p:nvSpPr>
        <p:spPr>
          <a:xfrm rot="16200000">
            <a:off x="9854133" y="1660321"/>
            <a:ext cx="2077133" cy="52725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0" u="none" strike="noStrike" dirty="0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Application Layer</a:t>
            </a:r>
            <a:endParaRPr lang="fr-FR" sz="1400" dirty="0">
              <a:latin typeface="RoughTypewriter" panose="02000409000000000000" pitchFamily="49" charset="0"/>
            </a:endParaRPr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9BC42A2E-643B-40D1-8B6E-EBB8DB843CC7}"/>
              </a:ext>
            </a:extLst>
          </p:cNvPr>
          <p:cNvSpPr/>
          <p:nvPr/>
        </p:nvSpPr>
        <p:spPr>
          <a:xfrm rot="16200000">
            <a:off x="9641868" y="4045591"/>
            <a:ext cx="2501666" cy="52725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0" u="none" strike="noStrike" dirty="0" err="1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Core</a:t>
            </a:r>
            <a:r>
              <a:rPr lang="fr-FR" sz="1400" b="1" i="0" u="none" strike="noStrike" dirty="0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 Layer</a:t>
            </a:r>
            <a:endParaRPr lang="fr-FR" sz="1400" dirty="0">
              <a:latin typeface="RoughTypewriter" panose="02000409000000000000" pitchFamily="49" charset="0"/>
            </a:endParaRPr>
          </a:p>
        </p:txBody>
      </p:sp>
      <p:sp>
        <p:nvSpPr>
          <p:cNvPr id="122" name="Rectangle : coins arrondis 121">
            <a:extLst>
              <a:ext uri="{FF2B5EF4-FFF2-40B4-BE49-F238E27FC236}">
                <a16:creationId xmlns:a16="http://schemas.microsoft.com/office/drawing/2014/main" id="{655CA234-AE49-4F7E-9331-AF80D996B180}"/>
              </a:ext>
            </a:extLst>
          </p:cNvPr>
          <p:cNvSpPr/>
          <p:nvPr/>
        </p:nvSpPr>
        <p:spPr>
          <a:xfrm rot="16200000">
            <a:off x="10289663" y="5995325"/>
            <a:ext cx="1171576" cy="4927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i="0" u="none" strike="noStrike" dirty="0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Connectivity Layer</a:t>
            </a:r>
            <a:endParaRPr lang="fr-FR" sz="900" dirty="0">
              <a:latin typeface="RoughTypewriter" panose="02000409000000000000" pitchFamily="49" charset="0"/>
            </a:endParaRPr>
          </a:p>
        </p:txBody>
      </p:sp>
      <p:pic>
        <p:nvPicPr>
          <p:cNvPr id="123" name="Picture 58">
            <a:extLst>
              <a:ext uri="{FF2B5EF4-FFF2-40B4-BE49-F238E27FC236}">
                <a16:creationId xmlns:a16="http://schemas.microsoft.com/office/drawing/2014/main" id="{2A550262-77EF-44AB-BE77-E80A89CC9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8946" y="2991094"/>
            <a:ext cx="6555403" cy="259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8" name="Picture 110">
            <a:extLst>
              <a:ext uri="{FF2B5EF4-FFF2-40B4-BE49-F238E27FC236}">
                <a16:creationId xmlns:a16="http://schemas.microsoft.com/office/drawing/2014/main" id="{06A956BF-8FDE-4E1D-83BB-74B13727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3349" y="6279734"/>
            <a:ext cx="5619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9" name="Picture 111">
            <a:extLst>
              <a:ext uri="{FF2B5EF4-FFF2-40B4-BE49-F238E27FC236}">
                <a16:creationId xmlns:a16="http://schemas.microsoft.com/office/drawing/2014/main" id="{C472109F-E4B1-47CC-B7FA-7DDB06A2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3949" y="6260685"/>
            <a:ext cx="6572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20" name="Picture 112">
            <a:extLst>
              <a:ext uri="{FF2B5EF4-FFF2-40B4-BE49-F238E27FC236}">
                <a16:creationId xmlns:a16="http://schemas.microsoft.com/office/drawing/2014/main" id="{B835805D-DFD7-4115-BE56-8A49AA52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0019" y="6251161"/>
            <a:ext cx="5143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21" name="Picture 113">
            <a:extLst>
              <a:ext uri="{FF2B5EF4-FFF2-40B4-BE49-F238E27FC236}">
                <a16:creationId xmlns:a16="http://schemas.microsoft.com/office/drawing/2014/main" id="{6419A522-93F8-473B-8E40-E515875D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564" y="6270211"/>
            <a:ext cx="5238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22" name="Picture 114">
            <a:extLst>
              <a:ext uri="{FF2B5EF4-FFF2-40B4-BE49-F238E27FC236}">
                <a16:creationId xmlns:a16="http://schemas.microsoft.com/office/drawing/2014/main" id="{AE629788-21E9-4CB1-ADED-ED6A0510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7279" y="6279734"/>
            <a:ext cx="533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23" name="Picture 115">
            <a:extLst>
              <a:ext uri="{FF2B5EF4-FFF2-40B4-BE49-F238E27FC236}">
                <a16:creationId xmlns:a16="http://schemas.microsoft.com/office/drawing/2014/main" id="{C7D4BF97-569F-4BEC-8CCB-9BF7E925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0259" y="6209719"/>
            <a:ext cx="4667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24" name="Picture 116">
            <a:extLst>
              <a:ext uri="{FF2B5EF4-FFF2-40B4-BE49-F238E27FC236}">
                <a16:creationId xmlns:a16="http://schemas.microsoft.com/office/drawing/2014/main" id="{7C17E7C3-A2DD-4D92-8B05-CE13D5158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7519" y="6362105"/>
            <a:ext cx="4286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26" name="Picture 118">
            <a:extLst>
              <a:ext uri="{FF2B5EF4-FFF2-40B4-BE49-F238E27FC236}">
                <a16:creationId xmlns:a16="http://schemas.microsoft.com/office/drawing/2014/main" id="{818B1817-928B-45D3-9426-469AFA70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4898" y="5655916"/>
            <a:ext cx="533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27" name="Picture 119">
            <a:extLst>
              <a:ext uri="{FF2B5EF4-FFF2-40B4-BE49-F238E27FC236}">
                <a16:creationId xmlns:a16="http://schemas.microsoft.com/office/drawing/2014/main" id="{B04CF6B5-54D4-4962-97CB-758AF5450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0066" y="5645111"/>
            <a:ext cx="533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30" name="Picture 122" descr="AXEDA-agent">
            <a:extLst>
              <a:ext uri="{FF2B5EF4-FFF2-40B4-BE49-F238E27FC236}">
                <a16:creationId xmlns:a16="http://schemas.microsoft.com/office/drawing/2014/main" id="{D0B55EC3-B9F0-4F91-B3C2-9C827CF8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5920" y="5756516"/>
            <a:ext cx="365835" cy="3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31" name="Picture 123" descr="AXEDA-agent">
            <a:extLst>
              <a:ext uri="{FF2B5EF4-FFF2-40B4-BE49-F238E27FC236}">
                <a16:creationId xmlns:a16="http://schemas.microsoft.com/office/drawing/2014/main" id="{CD060D89-4D6C-46C0-81D7-52D242A0D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410" y="5753909"/>
            <a:ext cx="365835" cy="3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5CA00C1F-D430-4459-BA23-F3BD7F3F46EE}"/>
              </a:ext>
            </a:extLst>
          </p:cNvPr>
          <p:cNvCxnSpPr/>
          <p:nvPr/>
        </p:nvCxnSpPr>
        <p:spPr>
          <a:xfrm>
            <a:off x="7303347" y="5588627"/>
            <a:ext cx="0" cy="776787"/>
          </a:xfrm>
          <a:prstGeom prst="line">
            <a:avLst/>
          </a:prstGeom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180CD0C9-39E4-4246-9700-44FBAE7D59D3}"/>
              </a:ext>
            </a:extLst>
          </p:cNvPr>
          <p:cNvCxnSpPr/>
          <p:nvPr/>
        </p:nvCxnSpPr>
        <p:spPr>
          <a:xfrm>
            <a:off x="5668403" y="5585318"/>
            <a:ext cx="0" cy="77678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793C6F2B-9F94-4736-A965-F8DC496D950A}"/>
              </a:ext>
            </a:extLst>
          </p:cNvPr>
          <p:cNvCxnSpPr/>
          <p:nvPr/>
        </p:nvCxnSpPr>
        <p:spPr>
          <a:xfrm>
            <a:off x="8179177" y="5585318"/>
            <a:ext cx="0" cy="77678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5" name="Picture 119">
            <a:extLst>
              <a:ext uri="{FF2B5EF4-FFF2-40B4-BE49-F238E27FC236}">
                <a16:creationId xmlns:a16="http://schemas.microsoft.com/office/drawing/2014/main" id="{22938970-CE7D-4CBE-BEAF-3390D2FB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082" y="5684268"/>
            <a:ext cx="533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Rectangle : coins arrondis 147">
            <a:extLst>
              <a:ext uri="{FF2B5EF4-FFF2-40B4-BE49-F238E27FC236}">
                <a16:creationId xmlns:a16="http://schemas.microsoft.com/office/drawing/2014/main" id="{6A94BC60-903B-4B21-8354-B4335A8F18B8}"/>
              </a:ext>
            </a:extLst>
          </p:cNvPr>
          <p:cNvSpPr/>
          <p:nvPr/>
        </p:nvSpPr>
        <p:spPr>
          <a:xfrm>
            <a:off x="927871" y="5746909"/>
            <a:ext cx="1965582" cy="9706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0" u="none" strike="noStrike" dirty="0" err="1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Sensors</a:t>
            </a:r>
            <a:r>
              <a:rPr lang="fr-FR" sz="1400" b="1" i="0" u="none" strike="noStrike" dirty="0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, </a:t>
            </a:r>
            <a:r>
              <a:rPr lang="fr-FR" sz="1400" b="1" i="0" u="none" strike="noStrike" dirty="0" err="1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Devices</a:t>
            </a:r>
            <a:r>
              <a:rPr lang="fr-FR" sz="1400" b="1" i="0" u="none" strike="noStrike" dirty="0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 &amp;</a:t>
            </a:r>
          </a:p>
          <a:p>
            <a:pPr algn="ctr"/>
            <a:r>
              <a:rPr lang="fr-FR" sz="1400" b="1" i="0" u="none" strike="noStrike" dirty="0" err="1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Equip</a:t>
            </a:r>
            <a:r>
              <a:rPr lang="fr-FR" sz="1400" b="1" i="0" u="none" strike="noStrike" dirty="0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.</a:t>
            </a:r>
          </a:p>
        </p:txBody>
      </p:sp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5E018376-664E-47C2-B76D-EEB4A2C917D2}"/>
              </a:ext>
            </a:extLst>
          </p:cNvPr>
          <p:cNvSpPr/>
          <p:nvPr/>
        </p:nvSpPr>
        <p:spPr>
          <a:xfrm>
            <a:off x="883282" y="3237099"/>
            <a:ext cx="1965582" cy="15846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0" u="none" strike="noStrike" dirty="0" err="1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ThingWorx</a:t>
            </a:r>
            <a:r>
              <a:rPr lang="fr-FR" sz="1400" b="1" i="0" u="none" strike="noStrike" dirty="0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 Rapid Application</a:t>
            </a:r>
          </a:p>
          <a:p>
            <a:pPr algn="ctr"/>
            <a:r>
              <a:rPr lang="fr-FR" sz="1400" b="1" i="0" u="none" strike="noStrike" dirty="0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Dev. </a:t>
            </a:r>
          </a:p>
          <a:p>
            <a:pPr algn="ctr"/>
            <a:r>
              <a:rPr lang="fr-FR" sz="1400" b="1" i="0" u="none" strike="noStrike" dirty="0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Platform</a:t>
            </a:r>
          </a:p>
        </p:txBody>
      </p:sp>
      <p:sp>
        <p:nvSpPr>
          <p:cNvPr id="150" name="Rectangle : coins arrondis 149">
            <a:extLst>
              <a:ext uri="{FF2B5EF4-FFF2-40B4-BE49-F238E27FC236}">
                <a16:creationId xmlns:a16="http://schemas.microsoft.com/office/drawing/2014/main" id="{F3A98A94-7B47-4FC4-9D20-F4AE8D2DCF2C}"/>
              </a:ext>
            </a:extLst>
          </p:cNvPr>
          <p:cNvSpPr/>
          <p:nvPr/>
        </p:nvSpPr>
        <p:spPr>
          <a:xfrm>
            <a:off x="828238" y="1118274"/>
            <a:ext cx="1965582" cy="12354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0" u="none" strike="noStrike" dirty="0">
                <a:solidFill>
                  <a:srgbClr val="53565A"/>
                </a:solidFill>
                <a:effectLst/>
                <a:latin typeface="RoughTypewriter" panose="02000409000000000000" pitchFamily="49" charset="0"/>
              </a:rPr>
              <a:t>Dynamic Apps.</a:t>
            </a:r>
          </a:p>
        </p:txBody>
      </p:sp>
      <p:sp>
        <p:nvSpPr>
          <p:cNvPr id="24" name="Accolades 23">
            <a:extLst>
              <a:ext uri="{FF2B5EF4-FFF2-40B4-BE49-F238E27FC236}">
                <a16:creationId xmlns:a16="http://schemas.microsoft.com/office/drawing/2014/main" id="{2A5E83E5-B529-435D-B2EB-6DD2207C9A02}"/>
              </a:ext>
            </a:extLst>
          </p:cNvPr>
          <p:cNvSpPr/>
          <p:nvPr/>
        </p:nvSpPr>
        <p:spPr>
          <a:xfrm>
            <a:off x="2848864" y="1197129"/>
            <a:ext cx="810760" cy="1235418"/>
          </a:xfrm>
          <a:custGeom>
            <a:avLst/>
            <a:gdLst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14" fmla="*/ 130492 w 782985"/>
              <a:gd name="connsiteY14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14" fmla="*/ 130492 w 782985"/>
              <a:gd name="connsiteY14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63935 w 782985"/>
              <a:gd name="connsiteY10" fmla="*/ 96448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14" fmla="*/ 130492 w 782985"/>
              <a:gd name="connsiteY14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63935 w 782985"/>
              <a:gd name="connsiteY10" fmla="*/ 964486 h 1890873"/>
              <a:gd name="connsiteX11" fmla="*/ 717739 w 782985"/>
              <a:gd name="connsiteY11" fmla="*/ 1010682 h 1890873"/>
              <a:gd name="connsiteX12" fmla="*/ 70039 w 782985"/>
              <a:gd name="connsiteY12" fmla="*/ 1778002 h 1890873"/>
              <a:gd name="connsiteX13" fmla="*/ 652493 w 782985"/>
              <a:gd name="connsiteY13" fmla="*/ 1890873 h 1890873"/>
              <a:gd name="connsiteX0" fmla="*/ 130492 w 803655"/>
              <a:gd name="connsiteY0" fmla="*/ 1890873 h 1890873"/>
              <a:gd name="connsiteX1" fmla="*/ 65246 w 803655"/>
              <a:gd name="connsiteY1" fmla="*/ 1825627 h 1890873"/>
              <a:gd name="connsiteX2" fmla="*/ 65246 w 803655"/>
              <a:gd name="connsiteY2" fmla="*/ 1010683 h 1890873"/>
              <a:gd name="connsiteX3" fmla="*/ 0 w 803655"/>
              <a:gd name="connsiteY3" fmla="*/ 945437 h 1890873"/>
              <a:gd name="connsiteX4" fmla="*/ 65246 w 803655"/>
              <a:gd name="connsiteY4" fmla="*/ 880191 h 1890873"/>
              <a:gd name="connsiteX5" fmla="*/ 65246 w 803655"/>
              <a:gd name="connsiteY5" fmla="*/ 65246 h 1890873"/>
              <a:gd name="connsiteX6" fmla="*/ 130492 w 803655"/>
              <a:gd name="connsiteY6" fmla="*/ 0 h 1890873"/>
              <a:gd name="connsiteX7" fmla="*/ 652493 w 803655"/>
              <a:gd name="connsiteY7" fmla="*/ 0 h 1890873"/>
              <a:gd name="connsiteX8" fmla="*/ 717739 w 803655"/>
              <a:gd name="connsiteY8" fmla="*/ 65246 h 1890873"/>
              <a:gd name="connsiteX9" fmla="*/ 717739 w 803655"/>
              <a:gd name="connsiteY9" fmla="*/ 880190 h 1890873"/>
              <a:gd name="connsiteX10" fmla="*/ 782985 w 803655"/>
              <a:gd name="connsiteY10" fmla="*/ 945436 h 1890873"/>
              <a:gd name="connsiteX11" fmla="*/ 717739 w 803655"/>
              <a:gd name="connsiteY11" fmla="*/ 1010682 h 1890873"/>
              <a:gd name="connsiteX12" fmla="*/ 717739 w 803655"/>
              <a:gd name="connsiteY12" fmla="*/ 1825627 h 1890873"/>
              <a:gd name="connsiteX13" fmla="*/ 652493 w 803655"/>
              <a:gd name="connsiteY13" fmla="*/ 1890873 h 1890873"/>
              <a:gd name="connsiteX14" fmla="*/ 130492 w 803655"/>
              <a:gd name="connsiteY14" fmla="*/ 1890873 h 1890873"/>
              <a:gd name="connsiteX0" fmla="*/ 130492 w 803655"/>
              <a:gd name="connsiteY0" fmla="*/ 1890873 h 1890873"/>
              <a:gd name="connsiteX1" fmla="*/ 65246 w 803655"/>
              <a:gd name="connsiteY1" fmla="*/ 1825627 h 1890873"/>
              <a:gd name="connsiteX2" fmla="*/ 65246 w 803655"/>
              <a:gd name="connsiteY2" fmla="*/ 1010683 h 1890873"/>
              <a:gd name="connsiteX3" fmla="*/ 0 w 803655"/>
              <a:gd name="connsiteY3" fmla="*/ 945437 h 1890873"/>
              <a:gd name="connsiteX4" fmla="*/ 65246 w 803655"/>
              <a:gd name="connsiteY4" fmla="*/ 880191 h 1890873"/>
              <a:gd name="connsiteX5" fmla="*/ 65246 w 803655"/>
              <a:gd name="connsiteY5" fmla="*/ 65246 h 1890873"/>
              <a:gd name="connsiteX6" fmla="*/ 130492 w 803655"/>
              <a:gd name="connsiteY6" fmla="*/ 0 h 1890873"/>
              <a:gd name="connsiteX7" fmla="*/ 652493 w 803655"/>
              <a:gd name="connsiteY7" fmla="*/ 0 h 1890873"/>
              <a:gd name="connsiteX8" fmla="*/ 717739 w 803655"/>
              <a:gd name="connsiteY8" fmla="*/ 65246 h 1890873"/>
              <a:gd name="connsiteX9" fmla="*/ 717739 w 803655"/>
              <a:gd name="connsiteY9" fmla="*/ 880190 h 1890873"/>
              <a:gd name="connsiteX10" fmla="*/ 763935 w 803655"/>
              <a:gd name="connsiteY10" fmla="*/ 964486 h 1890873"/>
              <a:gd name="connsiteX11" fmla="*/ 50989 w 803655"/>
              <a:gd name="connsiteY11" fmla="*/ 1067832 h 1890873"/>
              <a:gd name="connsiteX12" fmla="*/ 70039 w 803655"/>
              <a:gd name="connsiteY12" fmla="*/ 1778002 h 1890873"/>
              <a:gd name="connsiteX13" fmla="*/ 652493 w 803655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820293 w 820293"/>
              <a:gd name="connsiteY10" fmla="*/ 945436 h 1890873"/>
              <a:gd name="connsiteX11" fmla="*/ 755047 w 820293"/>
              <a:gd name="connsiteY11" fmla="*/ 1010682 h 1890873"/>
              <a:gd name="connsiteX12" fmla="*/ 755047 w 820293"/>
              <a:gd name="connsiteY12" fmla="*/ 1825627 h 1890873"/>
              <a:gd name="connsiteX13" fmla="*/ 689801 w 820293"/>
              <a:gd name="connsiteY13" fmla="*/ 1890873 h 1890873"/>
              <a:gd name="connsiteX14" fmla="*/ 167800 w 820293"/>
              <a:gd name="connsiteY14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39243 w 820293"/>
              <a:gd name="connsiteY10" fmla="*/ 954961 h 1890873"/>
              <a:gd name="connsiteX11" fmla="*/ 88297 w 820293"/>
              <a:gd name="connsiteY11" fmla="*/ 1067832 h 1890873"/>
              <a:gd name="connsiteX12" fmla="*/ 107347 w 820293"/>
              <a:gd name="connsiteY12" fmla="*/ 1778002 h 1890873"/>
              <a:gd name="connsiteX13" fmla="*/ 689801 w 820293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820293 w 820293"/>
              <a:gd name="connsiteY10" fmla="*/ 945436 h 1890873"/>
              <a:gd name="connsiteX11" fmla="*/ 755047 w 820293"/>
              <a:gd name="connsiteY11" fmla="*/ 1010682 h 1890873"/>
              <a:gd name="connsiteX12" fmla="*/ 755047 w 820293"/>
              <a:gd name="connsiteY12" fmla="*/ 1825627 h 1890873"/>
              <a:gd name="connsiteX13" fmla="*/ 689801 w 820293"/>
              <a:gd name="connsiteY13" fmla="*/ 1890873 h 1890873"/>
              <a:gd name="connsiteX14" fmla="*/ 167800 w 820293"/>
              <a:gd name="connsiteY14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39243 w 820293"/>
              <a:gd name="connsiteY10" fmla="*/ 954961 h 1890873"/>
              <a:gd name="connsiteX11" fmla="*/ 88297 w 820293"/>
              <a:gd name="connsiteY11" fmla="*/ 1067832 h 1890873"/>
              <a:gd name="connsiteX12" fmla="*/ 107347 w 820293"/>
              <a:gd name="connsiteY12" fmla="*/ 1778002 h 1890873"/>
              <a:gd name="connsiteX13" fmla="*/ 689801 w 820293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820293 w 820293"/>
              <a:gd name="connsiteY9" fmla="*/ 945436 h 1890873"/>
              <a:gd name="connsiteX10" fmla="*/ 755047 w 820293"/>
              <a:gd name="connsiteY10" fmla="*/ 1010682 h 1890873"/>
              <a:gd name="connsiteX11" fmla="*/ 755047 w 820293"/>
              <a:gd name="connsiteY11" fmla="*/ 1825627 h 1890873"/>
              <a:gd name="connsiteX12" fmla="*/ 689801 w 820293"/>
              <a:gd name="connsiteY12" fmla="*/ 1890873 h 1890873"/>
              <a:gd name="connsiteX13" fmla="*/ 167800 w 820293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39243 w 820293"/>
              <a:gd name="connsiteY10" fmla="*/ 954961 h 1890873"/>
              <a:gd name="connsiteX11" fmla="*/ 88297 w 820293"/>
              <a:gd name="connsiteY11" fmla="*/ 1067832 h 1890873"/>
              <a:gd name="connsiteX12" fmla="*/ 107347 w 820293"/>
              <a:gd name="connsiteY12" fmla="*/ 1778002 h 1890873"/>
              <a:gd name="connsiteX13" fmla="*/ 689801 w 820293"/>
              <a:gd name="connsiteY13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755047 w 755047"/>
              <a:gd name="connsiteY9" fmla="*/ 1010682 h 1890873"/>
              <a:gd name="connsiteX10" fmla="*/ 755047 w 755047"/>
              <a:gd name="connsiteY10" fmla="*/ 1825627 h 1890873"/>
              <a:gd name="connsiteX11" fmla="*/ 689801 w 755047"/>
              <a:gd name="connsiteY11" fmla="*/ 1890873 h 1890873"/>
              <a:gd name="connsiteX12" fmla="*/ 167800 w 755047"/>
              <a:gd name="connsiteY12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755047 w 755047"/>
              <a:gd name="connsiteY9" fmla="*/ 880190 h 1890873"/>
              <a:gd name="connsiteX10" fmla="*/ 39243 w 755047"/>
              <a:gd name="connsiteY10" fmla="*/ 954961 h 1890873"/>
              <a:gd name="connsiteX11" fmla="*/ 88297 w 755047"/>
              <a:gd name="connsiteY11" fmla="*/ 1067832 h 1890873"/>
              <a:gd name="connsiteX12" fmla="*/ 107347 w 755047"/>
              <a:gd name="connsiteY12" fmla="*/ 1778002 h 1890873"/>
              <a:gd name="connsiteX13" fmla="*/ 689801 w 755047"/>
              <a:gd name="connsiteY13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755047 w 755047"/>
              <a:gd name="connsiteY9" fmla="*/ 1010682 h 1890873"/>
              <a:gd name="connsiteX10" fmla="*/ 755047 w 755047"/>
              <a:gd name="connsiteY10" fmla="*/ 1825627 h 1890873"/>
              <a:gd name="connsiteX11" fmla="*/ 689801 w 755047"/>
              <a:gd name="connsiteY11" fmla="*/ 1890873 h 1890873"/>
              <a:gd name="connsiteX12" fmla="*/ 167800 w 755047"/>
              <a:gd name="connsiteY12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39243 w 755047"/>
              <a:gd name="connsiteY9" fmla="*/ 954961 h 1890873"/>
              <a:gd name="connsiteX10" fmla="*/ 88297 w 755047"/>
              <a:gd name="connsiteY10" fmla="*/ 1067832 h 1890873"/>
              <a:gd name="connsiteX11" fmla="*/ 107347 w 755047"/>
              <a:gd name="connsiteY11" fmla="*/ 1778002 h 1890873"/>
              <a:gd name="connsiteX12" fmla="*/ 689801 w 755047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417860 w 717739"/>
              <a:gd name="connsiteY9" fmla="*/ 932736 h 1890873"/>
              <a:gd name="connsiteX10" fmla="*/ 50989 w 717739"/>
              <a:gd name="connsiteY10" fmla="*/ 1067832 h 1890873"/>
              <a:gd name="connsiteX11" fmla="*/ 70039 w 717739"/>
              <a:gd name="connsiteY11" fmla="*/ 1778002 h 1890873"/>
              <a:gd name="connsiteX12" fmla="*/ 652493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417860 w 717739"/>
              <a:gd name="connsiteY9" fmla="*/ 932736 h 1890873"/>
              <a:gd name="connsiteX10" fmla="*/ 619314 w 717739"/>
              <a:gd name="connsiteY10" fmla="*/ 1029732 h 1890873"/>
              <a:gd name="connsiteX11" fmla="*/ 70039 w 717739"/>
              <a:gd name="connsiteY11" fmla="*/ 1778002 h 1890873"/>
              <a:gd name="connsiteX12" fmla="*/ 652493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417860 w 717739"/>
              <a:gd name="connsiteY9" fmla="*/ 932736 h 1890873"/>
              <a:gd name="connsiteX10" fmla="*/ 70039 w 717739"/>
              <a:gd name="connsiteY10" fmla="*/ 1778002 h 1890873"/>
              <a:gd name="connsiteX11" fmla="*/ 652493 w 717739"/>
              <a:gd name="connsiteY11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0039 w 717739"/>
              <a:gd name="connsiteY9" fmla="*/ 1778002 h 1890873"/>
              <a:gd name="connsiteX10" fmla="*/ 652493 w 717739"/>
              <a:gd name="connsiteY10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698689 w 717739"/>
              <a:gd name="connsiteY9" fmla="*/ 1330327 h 1890873"/>
              <a:gd name="connsiteX10" fmla="*/ 652493 w 717739"/>
              <a:gd name="connsiteY10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698689 w 717739"/>
              <a:gd name="connsiteY9" fmla="*/ 1330327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7739" h="1890873" stroke="0" extrusionOk="0">
                <a:moveTo>
                  <a:pt x="130492" y="1890873"/>
                </a:moveTo>
                <a:cubicBezTo>
                  <a:pt x="94458" y="1890873"/>
                  <a:pt x="65246" y="1861661"/>
                  <a:pt x="65246" y="1825627"/>
                </a:cubicBezTo>
                <a:lnTo>
                  <a:pt x="65246" y="1010683"/>
                </a:lnTo>
                <a:cubicBezTo>
                  <a:pt x="65246" y="974649"/>
                  <a:pt x="36034" y="945437"/>
                  <a:pt x="0" y="945437"/>
                </a:cubicBezTo>
                <a:cubicBezTo>
                  <a:pt x="36034" y="945437"/>
                  <a:pt x="65246" y="916225"/>
                  <a:pt x="65246" y="880191"/>
                </a:cubicBezTo>
                <a:lnTo>
                  <a:pt x="65246" y="65246"/>
                </a:lnTo>
                <a:cubicBezTo>
                  <a:pt x="65246" y="29212"/>
                  <a:pt x="94458" y="0"/>
                  <a:pt x="130492" y="0"/>
                </a:cubicBezTo>
                <a:lnTo>
                  <a:pt x="652493" y="0"/>
                </a:lnTo>
                <a:cubicBezTo>
                  <a:pt x="688527" y="0"/>
                  <a:pt x="717739" y="29212"/>
                  <a:pt x="717739" y="65246"/>
                </a:cubicBezTo>
                <a:lnTo>
                  <a:pt x="717739" y="1010682"/>
                </a:lnTo>
                <a:lnTo>
                  <a:pt x="717739" y="1825627"/>
                </a:lnTo>
                <a:cubicBezTo>
                  <a:pt x="717739" y="1861661"/>
                  <a:pt x="688527" y="1890873"/>
                  <a:pt x="652493" y="1890873"/>
                </a:cubicBezTo>
                <a:lnTo>
                  <a:pt x="130492" y="1890873"/>
                </a:lnTo>
                <a:close/>
              </a:path>
              <a:path w="717739" h="1890873" fill="none">
                <a:moveTo>
                  <a:pt x="130492" y="1890873"/>
                </a:moveTo>
                <a:cubicBezTo>
                  <a:pt x="94458" y="1890873"/>
                  <a:pt x="65246" y="1861661"/>
                  <a:pt x="65246" y="1825627"/>
                </a:cubicBezTo>
                <a:lnTo>
                  <a:pt x="65246" y="1010683"/>
                </a:lnTo>
                <a:cubicBezTo>
                  <a:pt x="65246" y="974649"/>
                  <a:pt x="36034" y="945437"/>
                  <a:pt x="0" y="945437"/>
                </a:cubicBezTo>
                <a:cubicBezTo>
                  <a:pt x="36034" y="945437"/>
                  <a:pt x="65246" y="916225"/>
                  <a:pt x="65246" y="880191"/>
                </a:cubicBezTo>
                <a:lnTo>
                  <a:pt x="65246" y="65246"/>
                </a:lnTo>
                <a:cubicBezTo>
                  <a:pt x="65246" y="29212"/>
                  <a:pt x="94458" y="0"/>
                  <a:pt x="130492" y="0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2" name="Accolades 23">
            <a:extLst>
              <a:ext uri="{FF2B5EF4-FFF2-40B4-BE49-F238E27FC236}">
                <a16:creationId xmlns:a16="http://schemas.microsoft.com/office/drawing/2014/main" id="{63B1F27F-BD8F-4EC5-AF0D-8F84642BE223}"/>
              </a:ext>
            </a:extLst>
          </p:cNvPr>
          <p:cNvSpPr/>
          <p:nvPr/>
        </p:nvSpPr>
        <p:spPr>
          <a:xfrm>
            <a:off x="2830937" y="2498821"/>
            <a:ext cx="810760" cy="3061230"/>
          </a:xfrm>
          <a:custGeom>
            <a:avLst/>
            <a:gdLst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14" fmla="*/ 130492 w 782985"/>
              <a:gd name="connsiteY14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14" fmla="*/ 130492 w 782985"/>
              <a:gd name="connsiteY14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63935 w 782985"/>
              <a:gd name="connsiteY10" fmla="*/ 96448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14" fmla="*/ 130492 w 782985"/>
              <a:gd name="connsiteY14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63935 w 782985"/>
              <a:gd name="connsiteY10" fmla="*/ 964486 h 1890873"/>
              <a:gd name="connsiteX11" fmla="*/ 717739 w 782985"/>
              <a:gd name="connsiteY11" fmla="*/ 1010682 h 1890873"/>
              <a:gd name="connsiteX12" fmla="*/ 70039 w 782985"/>
              <a:gd name="connsiteY12" fmla="*/ 1778002 h 1890873"/>
              <a:gd name="connsiteX13" fmla="*/ 652493 w 782985"/>
              <a:gd name="connsiteY13" fmla="*/ 1890873 h 1890873"/>
              <a:gd name="connsiteX0" fmla="*/ 130492 w 803655"/>
              <a:gd name="connsiteY0" fmla="*/ 1890873 h 1890873"/>
              <a:gd name="connsiteX1" fmla="*/ 65246 w 803655"/>
              <a:gd name="connsiteY1" fmla="*/ 1825627 h 1890873"/>
              <a:gd name="connsiteX2" fmla="*/ 65246 w 803655"/>
              <a:gd name="connsiteY2" fmla="*/ 1010683 h 1890873"/>
              <a:gd name="connsiteX3" fmla="*/ 0 w 803655"/>
              <a:gd name="connsiteY3" fmla="*/ 945437 h 1890873"/>
              <a:gd name="connsiteX4" fmla="*/ 65246 w 803655"/>
              <a:gd name="connsiteY4" fmla="*/ 880191 h 1890873"/>
              <a:gd name="connsiteX5" fmla="*/ 65246 w 803655"/>
              <a:gd name="connsiteY5" fmla="*/ 65246 h 1890873"/>
              <a:gd name="connsiteX6" fmla="*/ 130492 w 803655"/>
              <a:gd name="connsiteY6" fmla="*/ 0 h 1890873"/>
              <a:gd name="connsiteX7" fmla="*/ 652493 w 803655"/>
              <a:gd name="connsiteY7" fmla="*/ 0 h 1890873"/>
              <a:gd name="connsiteX8" fmla="*/ 717739 w 803655"/>
              <a:gd name="connsiteY8" fmla="*/ 65246 h 1890873"/>
              <a:gd name="connsiteX9" fmla="*/ 717739 w 803655"/>
              <a:gd name="connsiteY9" fmla="*/ 880190 h 1890873"/>
              <a:gd name="connsiteX10" fmla="*/ 782985 w 803655"/>
              <a:gd name="connsiteY10" fmla="*/ 945436 h 1890873"/>
              <a:gd name="connsiteX11" fmla="*/ 717739 w 803655"/>
              <a:gd name="connsiteY11" fmla="*/ 1010682 h 1890873"/>
              <a:gd name="connsiteX12" fmla="*/ 717739 w 803655"/>
              <a:gd name="connsiteY12" fmla="*/ 1825627 h 1890873"/>
              <a:gd name="connsiteX13" fmla="*/ 652493 w 803655"/>
              <a:gd name="connsiteY13" fmla="*/ 1890873 h 1890873"/>
              <a:gd name="connsiteX14" fmla="*/ 130492 w 803655"/>
              <a:gd name="connsiteY14" fmla="*/ 1890873 h 1890873"/>
              <a:gd name="connsiteX0" fmla="*/ 130492 w 803655"/>
              <a:gd name="connsiteY0" fmla="*/ 1890873 h 1890873"/>
              <a:gd name="connsiteX1" fmla="*/ 65246 w 803655"/>
              <a:gd name="connsiteY1" fmla="*/ 1825627 h 1890873"/>
              <a:gd name="connsiteX2" fmla="*/ 65246 w 803655"/>
              <a:gd name="connsiteY2" fmla="*/ 1010683 h 1890873"/>
              <a:gd name="connsiteX3" fmla="*/ 0 w 803655"/>
              <a:gd name="connsiteY3" fmla="*/ 945437 h 1890873"/>
              <a:gd name="connsiteX4" fmla="*/ 65246 w 803655"/>
              <a:gd name="connsiteY4" fmla="*/ 880191 h 1890873"/>
              <a:gd name="connsiteX5" fmla="*/ 65246 w 803655"/>
              <a:gd name="connsiteY5" fmla="*/ 65246 h 1890873"/>
              <a:gd name="connsiteX6" fmla="*/ 130492 w 803655"/>
              <a:gd name="connsiteY6" fmla="*/ 0 h 1890873"/>
              <a:gd name="connsiteX7" fmla="*/ 652493 w 803655"/>
              <a:gd name="connsiteY7" fmla="*/ 0 h 1890873"/>
              <a:gd name="connsiteX8" fmla="*/ 717739 w 803655"/>
              <a:gd name="connsiteY8" fmla="*/ 65246 h 1890873"/>
              <a:gd name="connsiteX9" fmla="*/ 717739 w 803655"/>
              <a:gd name="connsiteY9" fmla="*/ 880190 h 1890873"/>
              <a:gd name="connsiteX10" fmla="*/ 763935 w 803655"/>
              <a:gd name="connsiteY10" fmla="*/ 964486 h 1890873"/>
              <a:gd name="connsiteX11" fmla="*/ 50989 w 803655"/>
              <a:gd name="connsiteY11" fmla="*/ 1067832 h 1890873"/>
              <a:gd name="connsiteX12" fmla="*/ 70039 w 803655"/>
              <a:gd name="connsiteY12" fmla="*/ 1778002 h 1890873"/>
              <a:gd name="connsiteX13" fmla="*/ 652493 w 803655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820293 w 820293"/>
              <a:gd name="connsiteY10" fmla="*/ 945436 h 1890873"/>
              <a:gd name="connsiteX11" fmla="*/ 755047 w 820293"/>
              <a:gd name="connsiteY11" fmla="*/ 1010682 h 1890873"/>
              <a:gd name="connsiteX12" fmla="*/ 755047 w 820293"/>
              <a:gd name="connsiteY12" fmla="*/ 1825627 h 1890873"/>
              <a:gd name="connsiteX13" fmla="*/ 689801 w 820293"/>
              <a:gd name="connsiteY13" fmla="*/ 1890873 h 1890873"/>
              <a:gd name="connsiteX14" fmla="*/ 167800 w 820293"/>
              <a:gd name="connsiteY14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39243 w 820293"/>
              <a:gd name="connsiteY10" fmla="*/ 954961 h 1890873"/>
              <a:gd name="connsiteX11" fmla="*/ 88297 w 820293"/>
              <a:gd name="connsiteY11" fmla="*/ 1067832 h 1890873"/>
              <a:gd name="connsiteX12" fmla="*/ 107347 w 820293"/>
              <a:gd name="connsiteY12" fmla="*/ 1778002 h 1890873"/>
              <a:gd name="connsiteX13" fmla="*/ 689801 w 820293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820293 w 820293"/>
              <a:gd name="connsiteY10" fmla="*/ 945436 h 1890873"/>
              <a:gd name="connsiteX11" fmla="*/ 755047 w 820293"/>
              <a:gd name="connsiteY11" fmla="*/ 1010682 h 1890873"/>
              <a:gd name="connsiteX12" fmla="*/ 755047 w 820293"/>
              <a:gd name="connsiteY12" fmla="*/ 1825627 h 1890873"/>
              <a:gd name="connsiteX13" fmla="*/ 689801 w 820293"/>
              <a:gd name="connsiteY13" fmla="*/ 1890873 h 1890873"/>
              <a:gd name="connsiteX14" fmla="*/ 167800 w 820293"/>
              <a:gd name="connsiteY14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39243 w 820293"/>
              <a:gd name="connsiteY10" fmla="*/ 954961 h 1890873"/>
              <a:gd name="connsiteX11" fmla="*/ 88297 w 820293"/>
              <a:gd name="connsiteY11" fmla="*/ 1067832 h 1890873"/>
              <a:gd name="connsiteX12" fmla="*/ 107347 w 820293"/>
              <a:gd name="connsiteY12" fmla="*/ 1778002 h 1890873"/>
              <a:gd name="connsiteX13" fmla="*/ 689801 w 820293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820293 w 820293"/>
              <a:gd name="connsiteY9" fmla="*/ 945436 h 1890873"/>
              <a:gd name="connsiteX10" fmla="*/ 755047 w 820293"/>
              <a:gd name="connsiteY10" fmla="*/ 1010682 h 1890873"/>
              <a:gd name="connsiteX11" fmla="*/ 755047 w 820293"/>
              <a:gd name="connsiteY11" fmla="*/ 1825627 h 1890873"/>
              <a:gd name="connsiteX12" fmla="*/ 689801 w 820293"/>
              <a:gd name="connsiteY12" fmla="*/ 1890873 h 1890873"/>
              <a:gd name="connsiteX13" fmla="*/ 167800 w 820293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39243 w 820293"/>
              <a:gd name="connsiteY10" fmla="*/ 954961 h 1890873"/>
              <a:gd name="connsiteX11" fmla="*/ 88297 w 820293"/>
              <a:gd name="connsiteY11" fmla="*/ 1067832 h 1890873"/>
              <a:gd name="connsiteX12" fmla="*/ 107347 w 820293"/>
              <a:gd name="connsiteY12" fmla="*/ 1778002 h 1890873"/>
              <a:gd name="connsiteX13" fmla="*/ 689801 w 820293"/>
              <a:gd name="connsiteY13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755047 w 755047"/>
              <a:gd name="connsiteY9" fmla="*/ 1010682 h 1890873"/>
              <a:gd name="connsiteX10" fmla="*/ 755047 w 755047"/>
              <a:gd name="connsiteY10" fmla="*/ 1825627 h 1890873"/>
              <a:gd name="connsiteX11" fmla="*/ 689801 w 755047"/>
              <a:gd name="connsiteY11" fmla="*/ 1890873 h 1890873"/>
              <a:gd name="connsiteX12" fmla="*/ 167800 w 755047"/>
              <a:gd name="connsiteY12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755047 w 755047"/>
              <a:gd name="connsiteY9" fmla="*/ 880190 h 1890873"/>
              <a:gd name="connsiteX10" fmla="*/ 39243 w 755047"/>
              <a:gd name="connsiteY10" fmla="*/ 954961 h 1890873"/>
              <a:gd name="connsiteX11" fmla="*/ 88297 w 755047"/>
              <a:gd name="connsiteY11" fmla="*/ 1067832 h 1890873"/>
              <a:gd name="connsiteX12" fmla="*/ 107347 w 755047"/>
              <a:gd name="connsiteY12" fmla="*/ 1778002 h 1890873"/>
              <a:gd name="connsiteX13" fmla="*/ 689801 w 755047"/>
              <a:gd name="connsiteY13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755047 w 755047"/>
              <a:gd name="connsiteY9" fmla="*/ 1010682 h 1890873"/>
              <a:gd name="connsiteX10" fmla="*/ 755047 w 755047"/>
              <a:gd name="connsiteY10" fmla="*/ 1825627 h 1890873"/>
              <a:gd name="connsiteX11" fmla="*/ 689801 w 755047"/>
              <a:gd name="connsiteY11" fmla="*/ 1890873 h 1890873"/>
              <a:gd name="connsiteX12" fmla="*/ 167800 w 755047"/>
              <a:gd name="connsiteY12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39243 w 755047"/>
              <a:gd name="connsiteY9" fmla="*/ 954961 h 1890873"/>
              <a:gd name="connsiteX10" fmla="*/ 88297 w 755047"/>
              <a:gd name="connsiteY10" fmla="*/ 1067832 h 1890873"/>
              <a:gd name="connsiteX11" fmla="*/ 107347 w 755047"/>
              <a:gd name="connsiteY11" fmla="*/ 1778002 h 1890873"/>
              <a:gd name="connsiteX12" fmla="*/ 689801 w 755047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417860 w 717739"/>
              <a:gd name="connsiteY9" fmla="*/ 932736 h 1890873"/>
              <a:gd name="connsiteX10" fmla="*/ 50989 w 717739"/>
              <a:gd name="connsiteY10" fmla="*/ 1067832 h 1890873"/>
              <a:gd name="connsiteX11" fmla="*/ 70039 w 717739"/>
              <a:gd name="connsiteY11" fmla="*/ 1778002 h 1890873"/>
              <a:gd name="connsiteX12" fmla="*/ 652493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417860 w 717739"/>
              <a:gd name="connsiteY9" fmla="*/ 932736 h 1890873"/>
              <a:gd name="connsiteX10" fmla="*/ 619314 w 717739"/>
              <a:gd name="connsiteY10" fmla="*/ 1029732 h 1890873"/>
              <a:gd name="connsiteX11" fmla="*/ 70039 w 717739"/>
              <a:gd name="connsiteY11" fmla="*/ 1778002 h 1890873"/>
              <a:gd name="connsiteX12" fmla="*/ 652493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417860 w 717739"/>
              <a:gd name="connsiteY9" fmla="*/ 932736 h 1890873"/>
              <a:gd name="connsiteX10" fmla="*/ 70039 w 717739"/>
              <a:gd name="connsiteY10" fmla="*/ 1778002 h 1890873"/>
              <a:gd name="connsiteX11" fmla="*/ 652493 w 717739"/>
              <a:gd name="connsiteY11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0039 w 717739"/>
              <a:gd name="connsiteY9" fmla="*/ 1778002 h 1890873"/>
              <a:gd name="connsiteX10" fmla="*/ 652493 w 717739"/>
              <a:gd name="connsiteY10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698689 w 717739"/>
              <a:gd name="connsiteY9" fmla="*/ 1330327 h 1890873"/>
              <a:gd name="connsiteX10" fmla="*/ 652493 w 717739"/>
              <a:gd name="connsiteY10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698689 w 717739"/>
              <a:gd name="connsiteY9" fmla="*/ 1330327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7739" h="1890873" stroke="0" extrusionOk="0">
                <a:moveTo>
                  <a:pt x="130492" y="1890873"/>
                </a:moveTo>
                <a:cubicBezTo>
                  <a:pt x="94458" y="1890873"/>
                  <a:pt x="65246" y="1861661"/>
                  <a:pt x="65246" y="1825627"/>
                </a:cubicBezTo>
                <a:lnTo>
                  <a:pt x="65246" y="1010683"/>
                </a:lnTo>
                <a:cubicBezTo>
                  <a:pt x="65246" y="974649"/>
                  <a:pt x="36034" y="945437"/>
                  <a:pt x="0" y="945437"/>
                </a:cubicBezTo>
                <a:cubicBezTo>
                  <a:pt x="36034" y="945437"/>
                  <a:pt x="65246" y="916225"/>
                  <a:pt x="65246" y="880191"/>
                </a:cubicBezTo>
                <a:lnTo>
                  <a:pt x="65246" y="65246"/>
                </a:lnTo>
                <a:cubicBezTo>
                  <a:pt x="65246" y="29212"/>
                  <a:pt x="94458" y="0"/>
                  <a:pt x="130492" y="0"/>
                </a:cubicBezTo>
                <a:lnTo>
                  <a:pt x="652493" y="0"/>
                </a:lnTo>
                <a:cubicBezTo>
                  <a:pt x="688527" y="0"/>
                  <a:pt x="717739" y="29212"/>
                  <a:pt x="717739" y="65246"/>
                </a:cubicBezTo>
                <a:lnTo>
                  <a:pt x="717739" y="1010682"/>
                </a:lnTo>
                <a:lnTo>
                  <a:pt x="717739" y="1825627"/>
                </a:lnTo>
                <a:cubicBezTo>
                  <a:pt x="717739" y="1861661"/>
                  <a:pt x="688527" y="1890873"/>
                  <a:pt x="652493" y="1890873"/>
                </a:cubicBezTo>
                <a:lnTo>
                  <a:pt x="130492" y="1890873"/>
                </a:lnTo>
                <a:close/>
              </a:path>
              <a:path w="717739" h="1890873" fill="none">
                <a:moveTo>
                  <a:pt x="130492" y="1890873"/>
                </a:moveTo>
                <a:cubicBezTo>
                  <a:pt x="94458" y="1890873"/>
                  <a:pt x="65246" y="1861661"/>
                  <a:pt x="65246" y="1825627"/>
                </a:cubicBezTo>
                <a:lnTo>
                  <a:pt x="65246" y="1010683"/>
                </a:lnTo>
                <a:cubicBezTo>
                  <a:pt x="65246" y="974649"/>
                  <a:pt x="36034" y="945437"/>
                  <a:pt x="0" y="945437"/>
                </a:cubicBezTo>
                <a:cubicBezTo>
                  <a:pt x="36034" y="945437"/>
                  <a:pt x="65246" y="916225"/>
                  <a:pt x="65246" y="880191"/>
                </a:cubicBezTo>
                <a:lnTo>
                  <a:pt x="65246" y="65246"/>
                </a:lnTo>
                <a:cubicBezTo>
                  <a:pt x="65246" y="29212"/>
                  <a:pt x="94458" y="0"/>
                  <a:pt x="130492" y="0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3" name="Accolades 23">
            <a:extLst>
              <a:ext uri="{FF2B5EF4-FFF2-40B4-BE49-F238E27FC236}">
                <a16:creationId xmlns:a16="http://schemas.microsoft.com/office/drawing/2014/main" id="{3918CAD6-FCC0-485D-A316-2F09107633A8}"/>
              </a:ext>
            </a:extLst>
          </p:cNvPr>
          <p:cNvSpPr/>
          <p:nvPr/>
        </p:nvSpPr>
        <p:spPr>
          <a:xfrm>
            <a:off x="2839743" y="5617656"/>
            <a:ext cx="810760" cy="1203080"/>
          </a:xfrm>
          <a:custGeom>
            <a:avLst/>
            <a:gdLst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14" fmla="*/ 130492 w 782985"/>
              <a:gd name="connsiteY14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14" fmla="*/ 130492 w 782985"/>
              <a:gd name="connsiteY14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63935 w 782985"/>
              <a:gd name="connsiteY10" fmla="*/ 96448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82985 w 782985"/>
              <a:gd name="connsiteY10" fmla="*/ 945436 h 1890873"/>
              <a:gd name="connsiteX11" fmla="*/ 717739 w 782985"/>
              <a:gd name="connsiteY11" fmla="*/ 1010682 h 1890873"/>
              <a:gd name="connsiteX12" fmla="*/ 717739 w 782985"/>
              <a:gd name="connsiteY12" fmla="*/ 1825627 h 1890873"/>
              <a:gd name="connsiteX13" fmla="*/ 652493 w 782985"/>
              <a:gd name="connsiteY13" fmla="*/ 1890873 h 1890873"/>
              <a:gd name="connsiteX14" fmla="*/ 130492 w 782985"/>
              <a:gd name="connsiteY14" fmla="*/ 1890873 h 1890873"/>
              <a:gd name="connsiteX0" fmla="*/ 130492 w 782985"/>
              <a:gd name="connsiteY0" fmla="*/ 1890873 h 1890873"/>
              <a:gd name="connsiteX1" fmla="*/ 65246 w 782985"/>
              <a:gd name="connsiteY1" fmla="*/ 1825627 h 1890873"/>
              <a:gd name="connsiteX2" fmla="*/ 65246 w 782985"/>
              <a:gd name="connsiteY2" fmla="*/ 1010683 h 1890873"/>
              <a:gd name="connsiteX3" fmla="*/ 0 w 782985"/>
              <a:gd name="connsiteY3" fmla="*/ 945437 h 1890873"/>
              <a:gd name="connsiteX4" fmla="*/ 65246 w 782985"/>
              <a:gd name="connsiteY4" fmla="*/ 880191 h 1890873"/>
              <a:gd name="connsiteX5" fmla="*/ 65246 w 782985"/>
              <a:gd name="connsiteY5" fmla="*/ 65246 h 1890873"/>
              <a:gd name="connsiteX6" fmla="*/ 130492 w 782985"/>
              <a:gd name="connsiteY6" fmla="*/ 0 h 1890873"/>
              <a:gd name="connsiteX7" fmla="*/ 652493 w 782985"/>
              <a:gd name="connsiteY7" fmla="*/ 0 h 1890873"/>
              <a:gd name="connsiteX8" fmla="*/ 717739 w 782985"/>
              <a:gd name="connsiteY8" fmla="*/ 65246 h 1890873"/>
              <a:gd name="connsiteX9" fmla="*/ 717739 w 782985"/>
              <a:gd name="connsiteY9" fmla="*/ 880190 h 1890873"/>
              <a:gd name="connsiteX10" fmla="*/ 763935 w 782985"/>
              <a:gd name="connsiteY10" fmla="*/ 964486 h 1890873"/>
              <a:gd name="connsiteX11" fmla="*/ 717739 w 782985"/>
              <a:gd name="connsiteY11" fmla="*/ 1010682 h 1890873"/>
              <a:gd name="connsiteX12" fmla="*/ 70039 w 782985"/>
              <a:gd name="connsiteY12" fmla="*/ 1778002 h 1890873"/>
              <a:gd name="connsiteX13" fmla="*/ 652493 w 782985"/>
              <a:gd name="connsiteY13" fmla="*/ 1890873 h 1890873"/>
              <a:gd name="connsiteX0" fmla="*/ 130492 w 803655"/>
              <a:gd name="connsiteY0" fmla="*/ 1890873 h 1890873"/>
              <a:gd name="connsiteX1" fmla="*/ 65246 w 803655"/>
              <a:gd name="connsiteY1" fmla="*/ 1825627 h 1890873"/>
              <a:gd name="connsiteX2" fmla="*/ 65246 w 803655"/>
              <a:gd name="connsiteY2" fmla="*/ 1010683 h 1890873"/>
              <a:gd name="connsiteX3" fmla="*/ 0 w 803655"/>
              <a:gd name="connsiteY3" fmla="*/ 945437 h 1890873"/>
              <a:gd name="connsiteX4" fmla="*/ 65246 w 803655"/>
              <a:gd name="connsiteY4" fmla="*/ 880191 h 1890873"/>
              <a:gd name="connsiteX5" fmla="*/ 65246 w 803655"/>
              <a:gd name="connsiteY5" fmla="*/ 65246 h 1890873"/>
              <a:gd name="connsiteX6" fmla="*/ 130492 w 803655"/>
              <a:gd name="connsiteY6" fmla="*/ 0 h 1890873"/>
              <a:gd name="connsiteX7" fmla="*/ 652493 w 803655"/>
              <a:gd name="connsiteY7" fmla="*/ 0 h 1890873"/>
              <a:gd name="connsiteX8" fmla="*/ 717739 w 803655"/>
              <a:gd name="connsiteY8" fmla="*/ 65246 h 1890873"/>
              <a:gd name="connsiteX9" fmla="*/ 717739 w 803655"/>
              <a:gd name="connsiteY9" fmla="*/ 880190 h 1890873"/>
              <a:gd name="connsiteX10" fmla="*/ 782985 w 803655"/>
              <a:gd name="connsiteY10" fmla="*/ 945436 h 1890873"/>
              <a:gd name="connsiteX11" fmla="*/ 717739 w 803655"/>
              <a:gd name="connsiteY11" fmla="*/ 1010682 h 1890873"/>
              <a:gd name="connsiteX12" fmla="*/ 717739 w 803655"/>
              <a:gd name="connsiteY12" fmla="*/ 1825627 h 1890873"/>
              <a:gd name="connsiteX13" fmla="*/ 652493 w 803655"/>
              <a:gd name="connsiteY13" fmla="*/ 1890873 h 1890873"/>
              <a:gd name="connsiteX14" fmla="*/ 130492 w 803655"/>
              <a:gd name="connsiteY14" fmla="*/ 1890873 h 1890873"/>
              <a:gd name="connsiteX0" fmla="*/ 130492 w 803655"/>
              <a:gd name="connsiteY0" fmla="*/ 1890873 h 1890873"/>
              <a:gd name="connsiteX1" fmla="*/ 65246 w 803655"/>
              <a:gd name="connsiteY1" fmla="*/ 1825627 h 1890873"/>
              <a:gd name="connsiteX2" fmla="*/ 65246 w 803655"/>
              <a:gd name="connsiteY2" fmla="*/ 1010683 h 1890873"/>
              <a:gd name="connsiteX3" fmla="*/ 0 w 803655"/>
              <a:gd name="connsiteY3" fmla="*/ 945437 h 1890873"/>
              <a:gd name="connsiteX4" fmla="*/ 65246 w 803655"/>
              <a:gd name="connsiteY4" fmla="*/ 880191 h 1890873"/>
              <a:gd name="connsiteX5" fmla="*/ 65246 w 803655"/>
              <a:gd name="connsiteY5" fmla="*/ 65246 h 1890873"/>
              <a:gd name="connsiteX6" fmla="*/ 130492 w 803655"/>
              <a:gd name="connsiteY6" fmla="*/ 0 h 1890873"/>
              <a:gd name="connsiteX7" fmla="*/ 652493 w 803655"/>
              <a:gd name="connsiteY7" fmla="*/ 0 h 1890873"/>
              <a:gd name="connsiteX8" fmla="*/ 717739 w 803655"/>
              <a:gd name="connsiteY8" fmla="*/ 65246 h 1890873"/>
              <a:gd name="connsiteX9" fmla="*/ 717739 w 803655"/>
              <a:gd name="connsiteY9" fmla="*/ 880190 h 1890873"/>
              <a:gd name="connsiteX10" fmla="*/ 763935 w 803655"/>
              <a:gd name="connsiteY10" fmla="*/ 964486 h 1890873"/>
              <a:gd name="connsiteX11" fmla="*/ 50989 w 803655"/>
              <a:gd name="connsiteY11" fmla="*/ 1067832 h 1890873"/>
              <a:gd name="connsiteX12" fmla="*/ 70039 w 803655"/>
              <a:gd name="connsiteY12" fmla="*/ 1778002 h 1890873"/>
              <a:gd name="connsiteX13" fmla="*/ 652493 w 803655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820293 w 820293"/>
              <a:gd name="connsiteY10" fmla="*/ 945436 h 1890873"/>
              <a:gd name="connsiteX11" fmla="*/ 755047 w 820293"/>
              <a:gd name="connsiteY11" fmla="*/ 1010682 h 1890873"/>
              <a:gd name="connsiteX12" fmla="*/ 755047 w 820293"/>
              <a:gd name="connsiteY12" fmla="*/ 1825627 h 1890873"/>
              <a:gd name="connsiteX13" fmla="*/ 689801 w 820293"/>
              <a:gd name="connsiteY13" fmla="*/ 1890873 h 1890873"/>
              <a:gd name="connsiteX14" fmla="*/ 167800 w 820293"/>
              <a:gd name="connsiteY14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39243 w 820293"/>
              <a:gd name="connsiteY10" fmla="*/ 954961 h 1890873"/>
              <a:gd name="connsiteX11" fmla="*/ 88297 w 820293"/>
              <a:gd name="connsiteY11" fmla="*/ 1067832 h 1890873"/>
              <a:gd name="connsiteX12" fmla="*/ 107347 w 820293"/>
              <a:gd name="connsiteY12" fmla="*/ 1778002 h 1890873"/>
              <a:gd name="connsiteX13" fmla="*/ 689801 w 820293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820293 w 820293"/>
              <a:gd name="connsiteY10" fmla="*/ 945436 h 1890873"/>
              <a:gd name="connsiteX11" fmla="*/ 755047 w 820293"/>
              <a:gd name="connsiteY11" fmla="*/ 1010682 h 1890873"/>
              <a:gd name="connsiteX12" fmla="*/ 755047 w 820293"/>
              <a:gd name="connsiteY12" fmla="*/ 1825627 h 1890873"/>
              <a:gd name="connsiteX13" fmla="*/ 689801 w 820293"/>
              <a:gd name="connsiteY13" fmla="*/ 1890873 h 1890873"/>
              <a:gd name="connsiteX14" fmla="*/ 167800 w 820293"/>
              <a:gd name="connsiteY14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39243 w 820293"/>
              <a:gd name="connsiteY10" fmla="*/ 954961 h 1890873"/>
              <a:gd name="connsiteX11" fmla="*/ 88297 w 820293"/>
              <a:gd name="connsiteY11" fmla="*/ 1067832 h 1890873"/>
              <a:gd name="connsiteX12" fmla="*/ 107347 w 820293"/>
              <a:gd name="connsiteY12" fmla="*/ 1778002 h 1890873"/>
              <a:gd name="connsiteX13" fmla="*/ 689801 w 820293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820293 w 820293"/>
              <a:gd name="connsiteY9" fmla="*/ 945436 h 1890873"/>
              <a:gd name="connsiteX10" fmla="*/ 755047 w 820293"/>
              <a:gd name="connsiteY10" fmla="*/ 1010682 h 1890873"/>
              <a:gd name="connsiteX11" fmla="*/ 755047 w 820293"/>
              <a:gd name="connsiteY11" fmla="*/ 1825627 h 1890873"/>
              <a:gd name="connsiteX12" fmla="*/ 689801 w 820293"/>
              <a:gd name="connsiteY12" fmla="*/ 1890873 h 1890873"/>
              <a:gd name="connsiteX13" fmla="*/ 167800 w 820293"/>
              <a:gd name="connsiteY13" fmla="*/ 1890873 h 1890873"/>
              <a:gd name="connsiteX0" fmla="*/ 167800 w 820293"/>
              <a:gd name="connsiteY0" fmla="*/ 1890873 h 1890873"/>
              <a:gd name="connsiteX1" fmla="*/ 102554 w 820293"/>
              <a:gd name="connsiteY1" fmla="*/ 1825627 h 1890873"/>
              <a:gd name="connsiteX2" fmla="*/ 102554 w 820293"/>
              <a:gd name="connsiteY2" fmla="*/ 1010683 h 1890873"/>
              <a:gd name="connsiteX3" fmla="*/ 37308 w 820293"/>
              <a:gd name="connsiteY3" fmla="*/ 945437 h 1890873"/>
              <a:gd name="connsiteX4" fmla="*/ 102554 w 820293"/>
              <a:gd name="connsiteY4" fmla="*/ 880191 h 1890873"/>
              <a:gd name="connsiteX5" fmla="*/ 102554 w 820293"/>
              <a:gd name="connsiteY5" fmla="*/ 65246 h 1890873"/>
              <a:gd name="connsiteX6" fmla="*/ 167800 w 820293"/>
              <a:gd name="connsiteY6" fmla="*/ 0 h 1890873"/>
              <a:gd name="connsiteX7" fmla="*/ 689801 w 820293"/>
              <a:gd name="connsiteY7" fmla="*/ 0 h 1890873"/>
              <a:gd name="connsiteX8" fmla="*/ 755047 w 820293"/>
              <a:gd name="connsiteY8" fmla="*/ 65246 h 1890873"/>
              <a:gd name="connsiteX9" fmla="*/ 755047 w 820293"/>
              <a:gd name="connsiteY9" fmla="*/ 880190 h 1890873"/>
              <a:gd name="connsiteX10" fmla="*/ 39243 w 820293"/>
              <a:gd name="connsiteY10" fmla="*/ 954961 h 1890873"/>
              <a:gd name="connsiteX11" fmla="*/ 88297 w 820293"/>
              <a:gd name="connsiteY11" fmla="*/ 1067832 h 1890873"/>
              <a:gd name="connsiteX12" fmla="*/ 107347 w 820293"/>
              <a:gd name="connsiteY12" fmla="*/ 1778002 h 1890873"/>
              <a:gd name="connsiteX13" fmla="*/ 689801 w 820293"/>
              <a:gd name="connsiteY13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755047 w 755047"/>
              <a:gd name="connsiteY9" fmla="*/ 1010682 h 1890873"/>
              <a:gd name="connsiteX10" fmla="*/ 755047 w 755047"/>
              <a:gd name="connsiteY10" fmla="*/ 1825627 h 1890873"/>
              <a:gd name="connsiteX11" fmla="*/ 689801 w 755047"/>
              <a:gd name="connsiteY11" fmla="*/ 1890873 h 1890873"/>
              <a:gd name="connsiteX12" fmla="*/ 167800 w 755047"/>
              <a:gd name="connsiteY12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755047 w 755047"/>
              <a:gd name="connsiteY9" fmla="*/ 880190 h 1890873"/>
              <a:gd name="connsiteX10" fmla="*/ 39243 w 755047"/>
              <a:gd name="connsiteY10" fmla="*/ 954961 h 1890873"/>
              <a:gd name="connsiteX11" fmla="*/ 88297 w 755047"/>
              <a:gd name="connsiteY11" fmla="*/ 1067832 h 1890873"/>
              <a:gd name="connsiteX12" fmla="*/ 107347 w 755047"/>
              <a:gd name="connsiteY12" fmla="*/ 1778002 h 1890873"/>
              <a:gd name="connsiteX13" fmla="*/ 689801 w 755047"/>
              <a:gd name="connsiteY13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755047 w 755047"/>
              <a:gd name="connsiteY9" fmla="*/ 1010682 h 1890873"/>
              <a:gd name="connsiteX10" fmla="*/ 755047 w 755047"/>
              <a:gd name="connsiteY10" fmla="*/ 1825627 h 1890873"/>
              <a:gd name="connsiteX11" fmla="*/ 689801 w 755047"/>
              <a:gd name="connsiteY11" fmla="*/ 1890873 h 1890873"/>
              <a:gd name="connsiteX12" fmla="*/ 167800 w 755047"/>
              <a:gd name="connsiteY12" fmla="*/ 1890873 h 1890873"/>
              <a:gd name="connsiteX0" fmla="*/ 167800 w 755047"/>
              <a:gd name="connsiteY0" fmla="*/ 1890873 h 1890873"/>
              <a:gd name="connsiteX1" fmla="*/ 102554 w 755047"/>
              <a:gd name="connsiteY1" fmla="*/ 1825627 h 1890873"/>
              <a:gd name="connsiteX2" fmla="*/ 102554 w 755047"/>
              <a:gd name="connsiteY2" fmla="*/ 1010683 h 1890873"/>
              <a:gd name="connsiteX3" fmla="*/ 37308 w 755047"/>
              <a:gd name="connsiteY3" fmla="*/ 945437 h 1890873"/>
              <a:gd name="connsiteX4" fmla="*/ 102554 w 755047"/>
              <a:gd name="connsiteY4" fmla="*/ 880191 h 1890873"/>
              <a:gd name="connsiteX5" fmla="*/ 102554 w 755047"/>
              <a:gd name="connsiteY5" fmla="*/ 65246 h 1890873"/>
              <a:gd name="connsiteX6" fmla="*/ 167800 w 755047"/>
              <a:gd name="connsiteY6" fmla="*/ 0 h 1890873"/>
              <a:gd name="connsiteX7" fmla="*/ 689801 w 755047"/>
              <a:gd name="connsiteY7" fmla="*/ 0 h 1890873"/>
              <a:gd name="connsiteX8" fmla="*/ 755047 w 755047"/>
              <a:gd name="connsiteY8" fmla="*/ 65246 h 1890873"/>
              <a:gd name="connsiteX9" fmla="*/ 39243 w 755047"/>
              <a:gd name="connsiteY9" fmla="*/ 954961 h 1890873"/>
              <a:gd name="connsiteX10" fmla="*/ 88297 w 755047"/>
              <a:gd name="connsiteY10" fmla="*/ 1067832 h 1890873"/>
              <a:gd name="connsiteX11" fmla="*/ 107347 w 755047"/>
              <a:gd name="connsiteY11" fmla="*/ 1778002 h 1890873"/>
              <a:gd name="connsiteX12" fmla="*/ 689801 w 755047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417860 w 717739"/>
              <a:gd name="connsiteY9" fmla="*/ 932736 h 1890873"/>
              <a:gd name="connsiteX10" fmla="*/ 50989 w 717739"/>
              <a:gd name="connsiteY10" fmla="*/ 1067832 h 1890873"/>
              <a:gd name="connsiteX11" fmla="*/ 70039 w 717739"/>
              <a:gd name="connsiteY11" fmla="*/ 1778002 h 1890873"/>
              <a:gd name="connsiteX12" fmla="*/ 652493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417860 w 717739"/>
              <a:gd name="connsiteY9" fmla="*/ 932736 h 1890873"/>
              <a:gd name="connsiteX10" fmla="*/ 619314 w 717739"/>
              <a:gd name="connsiteY10" fmla="*/ 1029732 h 1890873"/>
              <a:gd name="connsiteX11" fmla="*/ 70039 w 717739"/>
              <a:gd name="connsiteY11" fmla="*/ 1778002 h 1890873"/>
              <a:gd name="connsiteX12" fmla="*/ 652493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417860 w 717739"/>
              <a:gd name="connsiteY9" fmla="*/ 932736 h 1890873"/>
              <a:gd name="connsiteX10" fmla="*/ 70039 w 717739"/>
              <a:gd name="connsiteY10" fmla="*/ 1778002 h 1890873"/>
              <a:gd name="connsiteX11" fmla="*/ 652493 w 717739"/>
              <a:gd name="connsiteY11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0039 w 717739"/>
              <a:gd name="connsiteY9" fmla="*/ 1778002 h 1890873"/>
              <a:gd name="connsiteX10" fmla="*/ 652493 w 717739"/>
              <a:gd name="connsiteY10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698689 w 717739"/>
              <a:gd name="connsiteY9" fmla="*/ 1330327 h 1890873"/>
              <a:gd name="connsiteX10" fmla="*/ 652493 w 717739"/>
              <a:gd name="connsiteY10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698689 w 717739"/>
              <a:gd name="connsiteY9" fmla="*/ 1330327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  <a:gd name="connsiteX7" fmla="*/ 652493 w 717739"/>
              <a:gd name="connsiteY7" fmla="*/ 0 h 1890873"/>
              <a:gd name="connsiteX8" fmla="*/ 717739 w 717739"/>
              <a:gd name="connsiteY8" fmla="*/ 65246 h 1890873"/>
              <a:gd name="connsiteX9" fmla="*/ 717739 w 717739"/>
              <a:gd name="connsiteY9" fmla="*/ 1010682 h 1890873"/>
              <a:gd name="connsiteX10" fmla="*/ 717739 w 717739"/>
              <a:gd name="connsiteY10" fmla="*/ 1825627 h 1890873"/>
              <a:gd name="connsiteX11" fmla="*/ 652493 w 717739"/>
              <a:gd name="connsiteY11" fmla="*/ 1890873 h 1890873"/>
              <a:gd name="connsiteX12" fmla="*/ 130492 w 717739"/>
              <a:gd name="connsiteY12" fmla="*/ 1890873 h 1890873"/>
              <a:gd name="connsiteX0" fmla="*/ 130492 w 717739"/>
              <a:gd name="connsiteY0" fmla="*/ 1890873 h 1890873"/>
              <a:gd name="connsiteX1" fmla="*/ 65246 w 717739"/>
              <a:gd name="connsiteY1" fmla="*/ 1825627 h 1890873"/>
              <a:gd name="connsiteX2" fmla="*/ 65246 w 717739"/>
              <a:gd name="connsiteY2" fmla="*/ 1010683 h 1890873"/>
              <a:gd name="connsiteX3" fmla="*/ 0 w 717739"/>
              <a:gd name="connsiteY3" fmla="*/ 945437 h 1890873"/>
              <a:gd name="connsiteX4" fmla="*/ 65246 w 717739"/>
              <a:gd name="connsiteY4" fmla="*/ 880191 h 1890873"/>
              <a:gd name="connsiteX5" fmla="*/ 65246 w 717739"/>
              <a:gd name="connsiteY5" fmla="*/ 65246 h 1890873"/>
              <a:gd name="connsiteX6" fmla="*/ 130492 w 717739"/>
              <a:gd name="connsiteY6" fmla="*/ 0 h 189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7739" h="1890873" stroke="0" extrusionOk="0">
                <a:moveTo>
                  <a:pt x="130492" y="1890873"/>
                </a:moveTo>
                <a:cubicBezTo>
                  <a:pt x="94458" y="1890873"/>
                  <a:pt x="65246" y="1861661"/>
                  <a:pt x="65246" y="1825627"/>
                </a:cubicBezTo>
                <a:lnTo>
                  <a:pt x="65246" y="1010683"/>
                </a:lnTo>
                <a:cubicBezTo>
                  <a:pt x="65246" y="974649"/>
                  <a:pt x="36034" y="945437"/>
                  <a:pt x="0" y="945437"/>
                </a:cubicBezTo>
                <a:cubicBezTo>
                  <a:pt x="36034" y="945437"/>
                  <a:pt x="65246" y="916225"/>
                  <a:pt x="65246" y="880191"/>
                </a:cubicBezTo>
                <a:lnTo>
                  <a:pt x="65246" y="65246"/>
                </a:lnTo>
                <a:cubicBezTo>
                  <a:pt x="65246" y="29212"/>
                  <a:pt x="94458" y="0"/>
                  <a:pt x="130492" y="0"/>
                </a:cubicBezTo>
                <a:lnTo>
                  <a:pt x="652493" y="0"/>
                </a:lnTo>
                <a:cubicBezTo>
                  <a:pt x="688527" y="0"/>
                  <a:pt x="717739" y="29212"/>
                  <a:pt x="717739" y="65246"/>
                </a:cubicBezTo>
                <a:lnTo>
                  <a:pt x="717739" y="1010682"/>
                </a:lnTo>
                <a:lnTo>
                  <a:pt x="717739" y="1825627"/>
                </a:lnTo>
                <a:cubicBezTo>
                  <a:pt x="717739" y="1861661"/>
                  <a:pt x="688527" y="1890873"/>
                  <a:pt x="652493" y="1890873"/>
                </a:cubicBezTo>
                <a:lnTo>
                  <a:pt x="130492" y="1890873"/>
                </a:lnTo>
                <a:close/>
              </a:path>
              <a:path w="717739" h="1890873" fill="none">
                <a:moveTo>
                  <a:pt x="130492" y="1890873"/>
                </a:moveTo>
                <a:cubicBezTo>
                  <a:pt x="94458" y="1890873"/>
                  <a:pt x="65246" y="1861661"/>
                  <a:pt x="65246" y="1825627"/>
                </a:cubicBezTo>
                <a:lnTo>
                  <a:pt x="65246" y="1010683"/>
                </a:lnTo>
                <a:cubicBezTo>
                  <a:pt x="65246" y="974649"/>
                  <a:pt x="36034" y="945437"/>
                  <a:pt x="0" y="945437"/>
                </a:cubicBezTo>
                <a:cubicBezTo>
                  <a:pt x="36034" y="945437"/>
                  <a:pt x="65246" y="916225"/>
                  <a:pt x="65246" y="880191"/>
                </a:cubicBezTo>
                <a:lnTo>
                  <a:pt x="65246" y="65246"/>
                </a:lnTo>
                <a:cubicBezTo>
                  <a:pt x="65246" y="29212"/>
                  <a:pt x="94458" y="0"/>
                  <a:pt x="130492" y="0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348946" y="2416477"/>
            <a:ext cx="6555403" cy="5886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MASHUPS (Front END)</a:t>
            </a:r>
          </a:p>
        </p:txBody>
      </p:sp>
    </p:spTree>
    <p:extLst>
      <p:ext uri="{BB962C8B-B14F-4D97-AF65-F5344CB8AC3E}">
        <p14:creationId xmlns:p14="http://schemas.microsoft.com/office/powerpoint/2010/main" val="380339956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1">
            <a:extLst>
              <a:ext uri="{FF2B5EF4-FFF2-40B4-BE49-F238E27FC236}">
                <a16:creationId xmlns:a16="http://schemas.microsoft.com/office/drawing/2014/main" id="{A618C05D-00BD-4236-A5AE-D17FE84B8B2E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C4BBAF9-B135-4FEB-B883-FA803F4462CB}"/>
              </a:ext>
            </a:extLst>
          </p:cNvPr>
          <p:cNvSpPr txBox="1"/>
          <p:nvPr/>
        </p:nvSpPr>
        <p:spPr>
          <a:xfrm>
            <a:off x="569880" y="652350"/>
            <a:ext cx="2497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Liens Utiles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E3E8F-03EF-4E60-8B9C-2983309BDA21}"/>
              </a:ext>
            </a:extLst>
          </p:cNvPr>
          <p:cNvSpPr/>
          <p:nvPr/>
        </p:nvSpPr>
        <p:spPr>
          <a:xfrm>
            <a:off x="1051390" y="1871613"/>
            <a:ext cx="3751705" cy="293099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EABF6E-A4C9-4A97-A663-FC340612E0E1}"/>
              </a:ext>
            </a:extLst>
          </p:cNvPr>
          <p:cNvSpPr/>
          <p:nvPr/>
        </p:nvSpPr>
        <p:spPr>
          <a:xfrm>
            <a:off x="1051390" y="1871612"/>
            <a:ext cx="3751705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7C33539-A4DC-4A12-BC58-B7B598C6FD57}"/>
              </a:ext>
            </a:extLst>
          </p:cNvPr>
          <p:cNvSpPr txBox="1"/>
          <p:nvPr/>
        </p:nvSpPr>
        <p:spPr>
          <a:xfrm flipH="1">
            <a:off x="1170535" y="1888215"/>
            <a:ext cx="36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Liens utiles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92B4F7-A65B-4164-9B48-D394CC3A4539}"/>
              </a:ext>
            </a:extLst>
          </p:cNvPr>
          <p:cNvSpPr txBox="1"/>
          <p:nvPr/>
        </p:nvSpPr>
        <p:spPr>
          <a:xfrm flipH="1">
            <a:off x="1170535" y="2390426"/>
            <a:ext cx="3460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Blip>
                <a:blip r:embed="rId2"/>
              </a:buBlip>
            </a:pPr>
            <a:r>
              <a:rPr lang="en-US" sz="1600" dirty="0">
                <a:hlinkClick r:id="rId3"/>
              </a:rPr>
              <a:t>Video </a:t>
            </a:r>
            <a:r>
              <a:rPr lang="en-US" sz="1600" dirty="0" err="1">
                <a:hlinkClick r:id="rId3"/>
              </a:rPr>
              <a:t>d'introduction</a:t>
            </a:r>
            <a:endParaRPr lang="en-US" sz="1600" dirty="0"/>
          </a:p>
          <a:p>
            <a:pPr marL="285750" indent="-285750">
              <a:lnSpc>
                <a:spcPct val="250000"/>
              </a:lnSpc>
              <a:buBlip>
                <a:blip r:embed="rId2"/>
              </a:buBlip>
            </a:pPr>
            <a:r>
              <a:rPr lang="fr-FR" sz="1600" dirty="0">
                <a:hlinkClick r:id="rId4"/>
              </a:rPr>
              <a:t>Un bon tuto pour démarrer</a:t>
            </a:r>
            <a:endParaRPr lang="en-US" sz="1600" dirty="0"/>
          </a:p>
          <a:p>
            <a:pPr marL="285750" indent="-285750">
              <a:lnSpc>
                <a:spcPct val="250000"/>
              </a:lnSpc>
              <a:buBlip>
                <a:blip r:embed="rId2"/>
              </a:buBlip>
            </a:pPr>
            <a:r>
              <a:rPr lang="en-US" sz="1600" dirty="0">
                <a:hlinkClick r:id="rId5"/>
              </a:rPr>
              <a:t>Le </a:t>
            </a:r>
            <a:r>
              <a:rPr lang="en-US" sz="1600" dirty="0" err="1">
                <a:hlinkClick r:id="rId5"/>
              </a:rPr>
              <a:t>glossaire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fr-FR" sz="16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2165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94C2F-8FC5-4856-AD50-46BC5979657C}"/>
              </a:ext>
            </a:extLst>
          </p:cNvPr>
          <p:cNvSpPr/>
          <p:nvPr/>
        </p:nvSpPr>
        <p:spPr>
          <a:xfrm>
            <a:off x="1110383" y="1217691"/>
            <a:ext cx="9832920" cy="561757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658532" y="1749001"/>
            <a:ext cx="8166352" cy="5086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Any physical object or system in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ThingWorx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has to be represented by a “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Thing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”.</a:t>
            </a:r>
          </a:p>
          <a:p>
            <a:pPr marL="285750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 “Thing” could be: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An 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instance of a Smart Connected Product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 database instance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 set of Web Services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 Timer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Basically Any…thing !</a:t>
            </a:r>
          </a:p>
          <a:p>
            <a:pPr fontAlgn="base">
              <a:lnSpc>
                <a:spcPct val="150000"/>
              </a:lnSpc>
              <a:spcBef>
                <a:spcPts val="200"/>
              </a:spcBef>
            </a:pP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ts val="200"/>
              </a:spcBef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All “Things” have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Properties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- attributes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Services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mechanisms to provide data about the Thing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Events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broadcast that something has happened to the Thing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Subscriptions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Enable the Thing to react to the Events of other Things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4BD76-7CB2-4915-A3E3-043A141B2FD3}"/>
              </a:ext>
            </a:extLst>
          </p:cNvPr>
          <p:cNvSpPr/>
          <p:nvPr/>
        </p:nvSpPr>
        <p:spPr>
          <a:xfrm>
            <a:off x="1110383" y="1253403"/>
            <a:ext cx="9832920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FEC8E-A27B-4DAF-B1EC-FD48A6CD2063}"/>
              </a:ext>
            </a:extLst>
          </p:cNvPr>
          <p:cNvSpPr txBox="1"/>
          <p:nvPr/>
        </p:nvSpPr>
        <p:spPr>
          <a:xfrm flipH="1">
            <a:off x="4112572" y="1253403"/>
            <a:ext cx="36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Thing</a:t>
            </a:r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model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21FDC17-3DC2-4E6A-88EA-40DE6DDBE7EA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43E9C9-57DA-4EE1-92CA-B547018927E2}"/>
              </a:ext>
            </a:extLst>
          </p:cNvPr>
          <p:cNvSpPr txBox="1"/>
          <p:nvPr/>
        </p:nvSpPr>
        <p:spPr>
          <a:xfrm>
            <a:off x="569880" y="652350"/>
            <a:ext cx="435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Thingworx</a:t>
            </a:r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</a:t>
            </a:r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92653391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94C2F-8FC5-4856-AD50-46BC5979657C}"/>
              </a:ext>
            </a:extLst>
          </p:cNvPr>
          <p:cNvSpPr/>
          <p:nvPr/>
        </p:nvSpPr>
        <p:spPr>
          <a:xfrm>
            <a:off x="1110383" y="1198027"/>
            <a:ext cx="9832920" cy="561757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4BD76-7CB2-4915-A3E3-043A141B2FD3}"/>
              </a:ext>
            </a:extLst>
          </p:cNvPr>
          <p:cNvSpPr/>
          <p:nvPr/>
        </p:nvSpPr>
        <p:spPr>
          <a:xfrm>
            <a:off x="1110383" y="1233739"/>
            <a:ext cx="9832920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FEC8E-A27B-4DAF-B1EC-FD48A6CD2063}"/>
              </a:ext>
            </a:extLst>
          </p:cNvPr>
          <p:cNvSpPr txBox="1"/>
          <p:nvPr/>
        </p:nvSpPr>
        <p:spPr>
          <a:xfrm flipH="1">
            <a:off x="4112572" y="1233739"/>
            <a:ext cx="36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schema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21FDC17-3DC2-4E6A-88EA-40DE6DDBE7EA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43E9C9-57DA-4EE1-92CA-B547018927E2}"/>
              </a:ext>
            </a:extLst>
          </p:cNvPr>
          <p:cNvSpPr txBox="1"/>
          <p:nvPr/>
        </p:nvSpPr>
        <p:spPr>
          <a:xfrm>
            <a:off x="569880" y="652350"/>
            <a:ext cx="676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Properties</a:t>
            </a:r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Services, Events, </a:t>
            </a:r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Subscriptions</a:t>
            </a:r>
            <a:endParaRPr lang="fr-FR" altLang="zh-CN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D5126C55-8E8A-4B7F-8346-10EF56CF2F27}"/>
              </a:ext>
            </a:extLst>
          </p:cNvPr>
          <p:cNvSpPr/>
          <p:nvPr/>
        </p:nvSpPr>
        <p:spPr>
          <a:xfrm>
            <a:off x="2081366" y="1632442"/>
            <a:ext cx="1115817" cy="72983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Vehicle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1" name="Group 25">
            <a:extLst>
              <a:ext uri="{FF2B5EF4-FFF2-40B4-BE49-F238E27FC236}">
                <a16:creationId xmlns:a16="http://schemas.microsoft.com/office/drawing/2014/main" id="{E8A15C41-E281-46FC-8D43-3AD87CFA1239}"/>
              </a:ext>
            </a:extLst>
          </p:cNvPr>
          <p:cNvGrpSpPr/>
          <p:nvPr/>
        </p:nvGrpSpPr>
        <p:grpSpPr>
          <a:xfrm>
            <a:off x="2621243" y="3772813"/>
            <a:ext cx="3298107" cy="1127334"/>
            <a:chOff x="2827120" y="3646137"/>
            <a:chExt cx="3298107" cy="1127334"/>
          </a:xfrm>
        </p:grpSpPr>
        <p:sp>
          <p:nvSpPr>
            <p:cNvPr id="12" name="Rounded Rectangle 16">
              <a:extLst>
                <a:ext uri="{FF2B5EF4-FFF2-40B4-BE49-F238E27FC236}">
                  <a16:creationId xmlns:a16="http://schemas.microsoft.com/office/drawing/2014/main" id="{DF329744-152D-4402-A1A6-2AFE9460E6DC}"/>
                </a:ext>
              </a:extLst>
            </p:cNvPr>
            <p:cNvSpPr/>
            <p:nvPr/>
          </p:nvSpPr>
          <p:spPr>
            <a:xfrm>
              <a:off x="2827121" y="3646137"/>
              <a:ext cx="1517323" cy="4311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dirty="0">
                  <a:solidFill>
                    <a:schemeClr val="bg1"/>
                  </a:solidFill>
                </a:rPr>
                <a:t>Services:</a:t>
              </a:r>
            </a:p>
          </p:txBody>
        </p:sp>
        <p:sp>
          <p:nvSpPr>
            <p:cNvPr id="13" name="Rounded Rectangle 17">
              <a:extLst>
                <a:ext uri="{FF2B5EF4-FFF2-40B4-BE49-F238E27FC236}">
                  <a16:creationId xmlns:a16="http://schemas.microsoft.com/office/drawing/2014/main" id="{0F005A23-4B57-44F2-9420-A47DE7DFEB4C}"/>
                </a:ext>
              </a:extLst>
            </p:cNvPr>
            <p:cNvSpPr/>
            <p:nvPr/>
          </p:nvSpPr>
          <p:spPr>
            <a:xfrm>
              <a:off x="2827120" y="4077237"/>
              <a:ext cx="3298107" cy="69623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u="sng" dirty="0" err="1">
                  <a:solidFill>
                    <a:srgbClr val="000000"/>
                  </a:solidFill>
                </a:rPr>
                <a:t>CheckLocation</a:t>
              </a:r>
              <a:endParaRPr lang="en-GB" sz="1400" b="1" u="sng" dirty="0">
                <a:solidFill>
                  <a:srgbClr val="000000"/>
                </a:solidFill>
              </a:endParaRPr>
            </a:p>
            <a:p>
              <a:r>
                <a:rPr lang="en-GB" sz="1400" dirty="0">
                  <a:solidFill>
                    <a:srgbClr val="000000"/>
                  </a:solidFill>
                </a:rPr>
                <a:t>Check vehicle Location to see if its off its route. If it is, trigger </a:t>
              </a:r>
              <a:r>
                <a:rPr lang="en-GB" sz="1400" i="1" dirty="0" err="1">
                  <a:solidFill>
                    <a:srgbClr val="000000"/>
                  </a:solidFill>
                </a:rPr>
                <a:t>OffRoute</a:t>
              </a:r>
              <a:r>
                <a:rPr lang="en-GB" sz="1400" dirty="0">
                  <a:solidFill>
                    <a:srgbClr val="000000"/>
                  </a:solidFill>
                </a:rPr>
                <a:t> Event</a:t>
              </a:r>
            </a:p>
          </p:txBody>
        </p:sp>
      </p:grpSp>
      <p:grpSp>
        <p:nvGrpSpPr>
          <p:cNvPr id="14" name="Group 26">
            <a:extLst>
              <a:ext uri="{FF2B5EF4-FFF2-40B4-BE49-F238E27FC236}">
                <a16:creationId xmlns:a16="http://schemas.microsoft.com/office/drawing/2014/main" id="{D260804A-0EE8-4621-8DE0-EC68462192BA}"/>
              </a:ext>
            </a:extLst>
          </p:cNvPr>
          <p:cNvGrpSpPr/>
          <p:nvPr/>
        </p:nvGrpSpPr>
        <p:grpSpPr>
          <a:xfrm>
            <a:off x="2639274" y="5576048"/>
            <a:ext cx="3298107" cy="1127334"/>
            <a:chOff x="2833176" y="4871600"/>
            <a:chExt cx="3298107" cy="1127334"/>
          </a:xfrm>
        </p:grpSpPr>
        <p:sp>
          <p:nvSpPr>
            <p:cNvPr id="15" name="Rounded Rectangle 15">
              <a:extLst>
                <a:ext uri="{FF2B5EF4-FFF2-40B4-BE49-F238E27FC236}">
                  <a16:creationId xmlns:a16="http://schemas.microsoft.com/office/drawing/2014/main" id="{A72A602A-CDE5-422C-91C8-206974B22F50}"/>
                </a:ext>
              </a:extLst>
            </p:cNvPr>
            <p:cNvSpPr/>
            <p:nvPr/>
          </p:nvSpPr>
          <p:spPr>
            <a:xfrm>
              <a:off x="2833176" y="4871600"/>
              <a:ext cx="1517323" cy="4311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dirty="0">
                  <a:solidFill>
                    <a:schemeClr val="bg1"/>
                  </a:solidFill>
                </a:rPr>
                <a:t>Events:</a:t>
              </a:r>
            </a:p>
          </p:txBody>
        </p:sp>
        <p:sp>
          <p:nvSpPr>
            <p:cNvPr id="16" name="Rounded Rectangle 18">
              <a:extLst>
                <a:ext uri="{FF2B5EF4-FFF2-40B4-BE49-F238E27FC236}">
                  <a16:creationId xmlns:a16="http://schemas.microsoft.com/office/drawing/2014/main" id="{E1B25AC0-D1F0-40BD-9F94-EC689B17710B}"/>
                </a:ext>
              </a:extLst>
            </p:cNvPr>
            <p:cNvSpPr/>
            <p:nvPr/>
          </p:nvSpPr>
          <p:spPr>
            <a:xfrm>
              <a:off x="2833176" y="5302700"/>
              <a:ext cx="3298107" cy="69623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u="sng" dirty="0" err="1">
                  <a:solidFill>
                    <a:srgbClr val="000000"/>
                  </a:solidFill>
                </a:rPr>
                <a:t>OffRoute</a:t>
              </a:r>
              <a:endParaRPr lang="en-GB" sz="1400" u="sng" dirty="0">
                <a:solidFill>
                  <a:srgbClr val="000000"/>
                </a:solidFill>
              </a:endParaRPr>
            </a:p>
            <a:p>
              <a:r>
                <a:rPr lang="en-GB" sz="1400" dirty="0" err="1">
                  <a:solidFill>
                    <a:srgbClr val="000000"/>
                  </a:solidFill>
                </a:rPr>
                <a:t>DataShape</a:t>
              </a:r>
              <a:r>
                <a:rPr lang="en-GB" sz="1400" dirty="0">
                  <a:solidFill>
                    <a:srgbClr val="000000"/>
                  </a:solidFill>
                </a:rPr>
                <a:t>: table containing Driver and Location values</a:t>
              </a:r>
            </a:p>
          </p:txBody>
        </p:sp>
      </p:grp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AF52B656-F2BF-4BC7-B10A-7CE7208F52A9}"/>
              </a:ext>
            </a:extLst>
          </p:cNvPr>
          <p:cNvSpPr/>
          <p:nvPr/>
        </p:nvSpPr>
        <p:spPr>
          <a:xfrm>
            <a:off x="7021727" y="2793372"/>
            <a:ext cx="3548627" cy="6962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u="sng" dirty="0">
                <a:solidFill>
                  <a:srgbClr val="000000"/>
                </a:solidFill>
              </a:rPr>
              <a:t>Event Name: </a:t>
            </a:r>
            <a:r>
              <a:rPr lang="en-GB" sz="1400" b="1" u="sng" dirty="0" err="1">
                <a:solidFill>
                  <a:srgbClr val="000000"/>
                </a:solidFill>
              </a:rPr>
              <a:t>DataChange</a:t>
            </a:r>
            <a:r>
              <a:rPr lang="en-GB" sz="1400" b="1" u="sng" dirty="0">
                <a:solidFill>
                  <a:srgbClr val="000000"/>
                </a:solidFill>
              </a:rPr>
              <a:t> (Built-in)</a:t>
            </a:r>
            <a:endParaRPr lang="en-GB" sz="1400" u="sng" dirty="0">
              <a:solidFill>
                <a:srgbClr val="000000"/>
              </a:solidFill>
            </a:endParaRPr>
          </a:p>
          <a:p>
            <a:r>
              <a:rPr lang="en-GB" sz="1400" dirty="0">
                <a:solidFill>
                  <a:srgbClr val="000000"/>
                </a:solidFill>
              </a:rPr>
              <a:t>Send “Welcome!” SMS to new driver</a:t>
            </a:r>
          </a:p>
        </p:txBody>
      </p:sp>
      <p:sp>
        <p:nvSpPr>
          <p:cNvPr id="18" name="Rounded Rectangle 13">
            <a:extLst>
              <a:ext uri="{FF2B5EF4-FFF2-40B4-BE49-F238E27FC236}">
                <a16:creationId xmlns:a16="http://schemas.microsoft.com/office/drawing/2014/main" id="{B718A46A-65A0-4594-B9E8-3CF470322E50}"/>
              </a:ext>
            </a:extLst>
          </p:cNvPr>
          <p:cNvSpPr/>
          <p:nvPr/>
        </p:nvSpPr>
        <p:spPr>
          <a:xfrm>
            <a:off x="7021727" y="2362272"/>
            <a:ext cx="1632577" cy="4311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bg1"/>
                </a:solidFill>
              </a:rPr>
              <a:t>Subscriptions:</a:t>
            </a:r>
          </a:p>
        </p:txBody>
      </p:sp>
      <p:sp>
        <p:nvSpPr>
          <p:cNvPr id="19" name="Rounded Rectangle 19">
            <a:extLst>
              <a:ext uri="{FF2B5EF4-FFF2-40B4-BE49-F238E27FC236}">
                <a16:creationId xmlns:a16="http://schemas.microsoft.com/office/drawing/2014/main" id="{6A06506B-DECC-4677-87C8-68A96DC5657A}"/>
              </a:ext>
            </a:extLst>
          </p:cNvPr>
          <p:cNvSpPr/>
          <p:nvPr/>
        </p:nvSpPr>
        <p:spPr>
          <a:xfrm>
            <a:off x="7021726" y="3489606"/>
            <a:ext cx="3548627" cy="8524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u="sng" dirty="0">
                <a:solidFill>
                  <a:srgbClr val="000000"/>
                </a:solidFill>
              </a:rPr>
              <a:t>Event Name: </a:t>
            </a:r>
            <a:r>
              <a:rPr lang="en-GB" sz="1400" b="1" u="sng" dirty="0" err="1">
                <a:solidFill>
                  <a:srgbClr val="000000"/>
                </a:solidFill>
              </a:rPr>
              <a:t>OffRoute</a:t>
            </a:r>
            <a:r>
              <a:rPr lang="en-GB" sz="1400" b="1" u="sng" dirty="0">
                <a:solidFill>
                  <a:srgbClr val="000000"/>
                </a:solidFill>
              </a:rPr>
              <a:t> (User-Defined)</a:t>
            </a:r>
            <a:endParaRPr lang="en-GB" sz="1400" u="sng" dirty="0">
              <a:solidFill>
                <a:srgbClr val="000000"/>
              </a:solidFill>
            </a:endParaRPr>
          </a:p>
          <a:p>
            <a:r>
              <a:rPr lang="en-GB" sz="1400" dirty="0">
                <a:solidFill>
                  <a:srgbClr val="000000"/>
                </a:solidFill>
              </a:rPr>
              <a:t>Send Driver and Location values (</a:t>
            </a:r>
            <a:r>
              <a:rPr lang="en-GB" sz="1400" i="1" dirty="0" err="1">
                <a:solidFill>
                  <a:srgbClr val="000000"/>
                </a:solidFill>
              </a:rPr>
              <a:t>OffRoute</a:t>
            </a:r>
            <a:r>
              <a:rPr lang="en-GB" sz="1400" dirty="0" err="1">
                <a:solidFill>
                  <a:srgbClr val="000000"/>
                </a:solidFill>
              </a:rPr>
              <a:t>’s</a:t>
            </a:r>
            <a:r>
              <a:rPr lang="en-GB" sz="1400" dirty="0">
                <a:solidFill>
                  <a:srgbClr val="000000"/>
                </a:solidFill>
              </a:rPr>
              <a:t> </a:t>
            </a:r>
            <a:r>
              <a:rPr lang="en-GB" sz="1400" dirty="0" err="1">
                <a:solidFill>
                  <a:srgbClr val="000000"/>
                </a:solidFill>
              </a:rPr>
              <a:t>DataShape</a:t>
            </a:r>
            <a:r>
              <a:rPr lang="en-GB" sz="1400" dirty="0">
                <a:solidFill>
                  <a:srgbClr val="000000"/>
                </a:solidFill>
              </a:rPr>
              <a:t>) to dispatcher via SMS</a:t>
            </a:r>
          </a:p>
        </p:txBody>
      </p:sp>
      <p:grpSp>
        <p:nvGrpSpPr>
          <p:cNvPr id="20" name="Group 75">
            <a:extLst>
              <a:ext uri="{FF2B5EF4-FFF2-40B4-BE49-F238E27FC236}">
                <a16:creationId xmlns:a16="http://schemas.microsoft.com/office/drawing/2014/main" id="{478FC5EC-7585-483D-9D38-B16AB32CEB70}"/>
              </a:ext>
            </a:extLst>
          </p:cNvPr>
          <p:cNvGrpSpPr/>
          <p:nvPr/>
        </p:nvGrpSpPr>
        <p:grpSpPr>
          <a:xfrm>
            <a:off x="2276020" y="4552031"/>
            <a:ext cx="4389847" cy="1666388"/>
            <a:chOff x="260406" y="4175367"/>
            <a:chExt cx="4389847" cy="1666388"/>
          </a:xfrm>
        </p:grpSpPr>
        <p:grpSp>
          <p:nvGrpSpPr>
            <p:cNvPr id="21" name="Group 40">
              <a:extLst>
                <a:ext uri="{FF2B5EF4-FFF2-40B4-BE49-F238E27FC236}">
                  <a16:creationId xmlns:a16="http://schemas.microsoft.com/office/drawing/2014/main" id="{901FD24B-CCA0-47F6-B4EE-A5B8B599A83C}"/>
                </a:ext>
              </a:extLst>
            </p:cNvPr>
            <p:cNvGrpSpPr/>
            <p:nvPr/>
          </p:nvGrpSpPr>
          <p:grpSpPr>
            <a:xfrm>
              <a:off x="260406" y="4175367"/>
              <a:ext cx="4389847" cy="1666388"/>
              <a:chOff x="260406" y="4175367"/>
              <a:chExt cx="4389847" cy="1666388"/>
            </a:xfrm>
          </p:grpSpPr>
          <p:cxnSp>
            <p:nvCxnSpPr>
              <p:cNvPr id="23" name="Straight Connector 28">
                <a:extLst>
                  <a:ext uri="{FF2B5EF4-FFF2-40B4-BE49-F238E27FC236}">
                    <a16:creationId xmlns:a16="http://schemas.microsoft.com/office/drawing/2014/main" id="{6604D248-E69F-4767-82D9-5C61C993FE36}"/>
                  </a:ext>
                </a:extLst>
              </p:cNvPr>
              <p:cNvCxnSpPr>
                <a:stCxn id="13" idx="3"/>
              </p:cNvCxnSpPr>
              <p:nvPr/>
            </p:nvCxnSpPr>
            <p:spPr>
              <a:xfrm>
                <a:off x="4395349" y="4552030"/>
                <a:ext cx="254904" cy="0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9">
                <a:extLst>
                  <a:ext uri="{FF2B5EF4-FFF2-40B4-BE49-F238E27FC236}">
                    <a16:creationId xmlns:a16="http://schemas.microsoft.com/office/drawing/2014/main" id="{7E107100-31E6-4DD9-A5F0-A45C0E1A753C}"/>
                  </a:ext>
                </a:extLst>
              </p:cNvPr>
              <p:cNvCxnSpPr/>
              <p:nvPr/>
            </p:nvCxnSpPr>
            <p:spPr>
              <a:xfrm flipV="1">
                <a:off x="4160727" y="4175367"/>
                <a:ext cx="0" cy="825416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32">
                <a:extLst>
                  <a:ext uri="{FF2B5EF4-FFF2-40B4-BE49-F238E27FC236}">
                    <a16:creationId xmlns:a16="http://schemas.microsoft.com/office/drawing/2014/main" id="{1CB91331-3DE6-4A64-9D52-5EF5624665C2}"/>
                  </a:ext>
                </a:extLst>
              </p:cNvPr>
              <p:cNvCxnSpPr/>
              <p:nvPr/>
            </p:nvCxnSpPr>
            <p:spPr>
              <a:xfrm flipH="1">
                <a:off x="264579" y="5000783"/>
                <a:ext cx="3894062" cy="0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35">
                <a:extLst>
                  <a:ext uri="{FF2B5EF4-FFF2-40B4-BE49-F238E27FC236}">
                    <a16:creationId xmlns:a16="http://schemas.microsoft.com/office/drawing/2014/main" id="{CEF90DAA-F34F-46B0-ACC1-4554376B16B4}"/>
                  </a:ext>
                </a:extLst>
              </p:cNvPr>
              <p:cNvCxnSpPr/>
              <p:nvPr/>
            </p:nvCxnSpPr>
            <p:spPr>
              <a:xfrm flipV="1">
                <a:off x="264579" y="5002226"/>
                <a:ext cx="0" cy="825416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38">
                <a:extLst>
                  <a:ext uri="{FF2B5EF4-FFF2-40B4-BE49-F238E27FC236}">
                    <a16:creationId xmlns:a16="http://schemas.microsoft.com/office/drawing/2014/main" id="{23A2435B-68AA-417F-9766-A80183CA58F1}"/>
                  </a:ext>
                </a:extLst>
              </p:cNvPr>
              <p:cNvCxnSpPr/>
              <p:nvPr/>
            </p:nvCxnSpPr>
            <p:spPr>
              <a:xfrm>
                <a:off x="260406" y="5841755"/>
                <a:ext cx="356992" cy="0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prstDash val="sysDash"/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52">
              <a:extLst>
                <a:ext uri="{FF2B5EF4-FFF2-40B4-BE49-F238E27FC236}">
                  <a16:creationId xmlns:a16="http://schemas.microsoft.com/office/drawing/2014/main" id="{06E5E7EE-41DB-45D2-AC23-81314A148B17}"/>
                </a:ext>
              </a:extLst>
            </p:cNvPr>
            <p:cNvSpPr txBox="1"/>
            <p:nvPr/>
          </p:nvSpPr>
          <p:spPr>
            <a:xfrm>
              <a:off x="1642577" y="4775175"/>
              <a:ext cx="57105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Triggers</a:t>
              </a:r>
            </a:p>
          </p:txBody>
        </p:sp>
      </p:grpSp>
      <p:grpSp>
        <p:nvGrpSpPr>
          <p:cNvPr id="28" name="Group 74">
            <a:extLst>
              <a:ext uri="{FF2B5EF4-FFF2-40B4-BE49-F238E27FC236}">
                <a16:creationId xmlns:a16="http://schemas.microsoft.com/office/drawing/2014/main" id="{B7FCACBB-C4EB-48CE-9E8E-CCC8E5F2FA04}"/>
              </a:ext>
            </a:extLst>
          </p:cNvPr>
          <p:cNvGrpSpPr/>
          <p:nvPr/>
        </p:nvGrpSpPr>
        <p:grpSpPr>
          <a:xfrm>
            <a:off x="5937382" y="3886184"/>
            <a:ext cx="1030083" cy="2523287"/>
            <a:chOff x="3921768" y="3509519"/>
            <a:chExt cx="1030083" cy="2523287"/>
          </a:xfrm>
        </p:grpSpPr>
        <p:grpSp>
          <p:nvGrpSpPr>
            <p:cNvPr id="29" name="Group 48">
              <a:extLst>
                <a:ext uri="{FF2B5EF4-FFF2-40B4-BE49-F238E27FC236}">
                  <a16:creationId xmlns:a16="http://schemas.microsoft.com/office/drawing/2014/main" id="{9A8D7385-6B1E-43E8-ACF3-E8F0582DB6BD}"/>
                </a:ext>
              </a:extLst>
            </p:cNvPr>
            <p:cNvGrpSpPr/>
            <p:nvPr/>
          </p:nvGrpSpPr>
          <p:grpSpPr>
            <a:xfrm>
              <a:off x="3921768" y="3509519"/>
              <a:ext cx="1030083" cy="2523287"/>
              <a:chOff x="3921768" y="3509519"/>
              <a:chExt cx="1030083" cy="2523287"/>
            </a:xfrm>
          </p:grpSpPr>
          <p:cxnSp>
            <p:nvCxnSpPr>
              <p:cNvPr id="32" name="Straight Connector 41">
                <a:extLst>
                  <a:ext uri="{FF2B5EF4-FFF2-40B4-BE49-F238E27FC236}">
                    <a16:creationId xmlns:a16="http://schemas.microsoft.com/office/drawing/2014/main" id="{3E32BF3C-EC81-4F48-BFAB-8FF4255F3BF2}"/>
                  </a:ext>
                </a:extLst>
              </p:cNvPr>
              <p:cNvCxnSpPr/>
              <p:nvPr/>
            </p:nvCxnSpPr>
            <p:spPr>
              <a:xfrm>
                <a:off x="4592481" y="3509519"/>
                <a:ext cx="2378" cy="2523287"/>
              </a:xfrm>
              <a:prstGeom prst="line">
                <a:avLst/>
              </a:prstGeom>
              <a:ln w="254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44">
                <a:extLst>
                  <a:ext uri="{FF2B5EF4-FFF2-40B4-BE49-F238E27FC236}">
                    <a16:creationId xmlns:a16="http://schemas.microsoft.com/office/drawing/2014/main" id="{88ABA5AF-E4E2-41E5-B808-E19B1FD46766}"/>
                  </a:ext>
                </a:extLst>
              </p:cNvPr>
              <p:cNvCxnSpPr/>
              <p:nvPr/>
            </p:nvCxnSpPr>
            <p:spPr>
              <a:xfrm flipH="1">
                <a:off x="3921768" y="6020280"/>
                <a:ext cx="673091" cy="0"/>
              </a:xfrm>
              <a:prstGeom prst="line">
                <a:avLst/>
              </a:prstGeom>
              <a:ln w="25400">
                <a:solidFill>
                  <a:schemeClr val="tx2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47">
                <a:extLst>
                  <a:ext uri="{FF2B5EF4-FFF2-40B4-BE49-F238E27FC236}">
                    <a16:creationId xmlns:a16="http://schemas.microsoft.com/office/drawing/2014/main" id="{F2E603ED-819C-442B-A7B6-D54DCE3BF6A5}"/>
                  </a:ext>
                </a:extLst>
              </p:cNvPr>
              <p:cNvCxnSpPr/>
              <p:nvPr/>
            </p:nvCxnSpPr>
            <p:spPr>
              <a:xfrm>
                <a:off x="4594859" y="3509519"/>
                <a:ext cx="356992" cy="0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51">
              <a:extLst>
                <a:ext uri="{FF2B5EF4-FFF2-40B4-BE49-F238E27FC236}">
                  <a16:creationId xmlns:a16="http://schemas.microsoft.com/office/drawing/2014/main" id="{4E6D7BF8-E94B-4716-8F38-13C00B725EEF}"/>
                </a:ext>
              </a:extLst>
            </p:cNvPr>
            <p:cNvSpPr txBox="1"/>
            <p:nvPr/>
          </p:nvSpPr>
          <p:spPr>
            <a:xfrm rot="5400000">
              <a:off x="4203785" y="4432466"/>
              <a:ext cx="9928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Subscribed to</a:t>
              </a:r>
            </a:p>
          </p:txBody>
        </p:sp>
        <p:sp>
          <p:nvSpPr>
            <p:cNvPr id="31" name="TextBox 54">
              <a:extLst>
                <a:ext uri="{FF2B5EF4-FFF2-40B4-BE49-F238E27FC236}">
                  <a16:creationId xmlns:a16="http://schemas.microsoft.com/office/drawing/2014/main" id="{C8B91FD6-C1DB-4331-BBB1-29E6DB472773}"/>
                </a:ext>
              </a:extLst>
            </p:cNvPr>
            <p:cNvSpPr txBox="1"/>
            <p:nvPr/>
          </p:nvSpPr>
          <p:spPr>
            <a:xfrm rot="5400000">
              <a:off x="3976096" y="4420274"/>
              <a:ext cx="102149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Defined Event</a:t>
              </a:r>
            </a:p>
          </p:txBody>
        </p:sp>
      </p:grpSp>
      <p:grpSp>
        <p:nvGrpSpPr>
          <p:cNvPr id="35" name="Group 70">
            <a:extLst>
              <a:ext uri="{FF2B5EF4-FFF2-40B4-BE49-F238E27FC236}">
                <a16:creationId xmlns:a16="http://schemas.microsoft.com/office/drawing/2014/main" id="{CCA834B8-BB13-4DC8-9CCF-C246E3760052}"/>
              </a:ext>
            </a:extLst>
          </p:cNvPr>
          <p:cNvGrpSpPr/>
          <p:nvPr/>
        </p:nvGrpSpPr>
        <p:grpSpPr>
          <a:xfrm>
            <a:off x="2639274" y="2389707"/>
            <a:ext cx="1517323" cy="925172"/>
            <a:chOff x="623660" y="2013043"/>
            <a:chExt cx="1517323" cy="925172"/>
          </a:xfrm>
        </p:grpSpPr>
        <p:sp>
          <p:nvSpPr>
            <p:cNvPr id="36" name="Rounded Rectangle 7">
              <a:extLst>
                <a:ext uri="{FF2B5EF4-FFF2-40B4-BE49-F238E27FC236}">
                  <a16:creationId xmlns:a16="http://schemas.microsoft.com/office/drawing/2014/main" id="{444A2994-E67B-4604-ABE5-921F13243301}"/>
                </a:ext>
              </a:extLst>
            </p:cNvPr>
            <p:cNvSpPr/>
            <p:nvPr/>
          </p:nvSpPr>
          <p:spPr>
            <a:xfrm>
              <a:off x="623661" y="2444143"/>
              <a:ext cx="1499292" cy="4940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GB" sz="1400" dirty="0">
                  <a:solidFill>
                    <a:srgbClr val="000000"/>
                  </a:solidFill>
                </a:rPr>
                <a:t>Driver</a:t>
              </a: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solidFill>
                    <a:srgbClr val="000000"/>
                  </a:solidFill>
                </a:rPr>
                <a:t>Location</a:t>
              </a:r>
            </a:p>
          </p:txBody>
        </p:sp>
        <p:sp>
          <p:nvSpPr>
            <p:cNvPr id="37" name="Rounded Rectangle 55">
              <a:extLst>
                <a:ext uri="{FF2B5EF4-FFF2-40B4-BE49-F238E27FC236}">
                  <a16:creationId xmlns:a16="http://schemas.microsoft.com/office/drawing/2014/main" id="{888D22A9-21B6-4D8E-9750-9DFBB12B0036}"/>
                </a:ext>
              </a:extLst>
            </p:cNvPr>
            <p:cNvSpPr/>
            <p:nvPr/>
          </p:nvSpPr>
          <p:spPr>
            <a:xfrm>
              <a:off x="623660" y="2013043"/>
              <a:ext cx="1517323" cy="4311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b="1" dirty="0">
                  <a:solidFill>
                    <a:schemeClr val="bg1"/>
                  </a:solidFill>
                </a:rPr>
                <a:t>Properties:</a:t>
              </a:r>
            </a:p>
          </p:txBody>
        </p:sp>
      </p:grpSp>
      <p:grpSp>
        <p:nvGrpSpPr>
          <p:cNvPr id="38" name="Group 72">
            <a:extLst>
              <a:ext uri="{FF2B5EF4-FFF2-40B4-BE49-F238E27FC236}">
                <a16:creationId xmlns:a16="http://schemas.microsoft.com/office/drawing/2014/main" id="{C9EC7472-7ABC-409F-A45D-93DF5A69F90C}"/>
              </a:ext>
            </a:extLst>
          </p:cNvPr>
          <p:cNvGrpSpPr/>
          <p:nvPr/>
        </p:nvGrpSpPr>
        <p:grpSpPr>
          <a:xfrm>
            <a:off x="2111064" y="3187210"/>
            <a:ext cx="510179" cy="1352917"/>
            <a:chOff x="95450" y="2810545"/>
            <a:chExt cx="510179" cy="1352917"/>
          </a:xfrm>
        </p:grpSpPr>
        <p:grpSp>
          <p:nvGrpSpPr>
            <p:cNvPr id="39" name="Group 71">
              <a:extLst>
                <a:ext uri="{FF2B5EF4-FFF2-40B4-BE49-F238E27FC236}">
                  <a16:creationId xmlns:a16="http://schemas.microsoft.com/office/drawing/2014/main" id="{5161DAC3-48C3-4804-B1B4-FBE50A476540}"/>
                </a:ext>
              </a:extLst>
            </p:cNvPr>
            <p:cNvGrpSpPr/>
            <p:nvPr/>
          </p:nvGrpSpPr>
          <p:grpSpPr>
            <a:xfrm>
              <a:off x="331791" y="2810545"/>
              <a:ext cx="273838" cy="1352917"/>
              <a:chOff x="331791" y="2810545"/>
              <a:chExt cx="273838" cy="1352917"/>
            </a:xfrm>
          </p:grpSpPr>
          <p:cxnSp>
            <p:nvCxnSpPr>
              <p:cNvPr id="41" name="Straight Arrow Connector 57">
                <a:extLst>
                  <a:ext uri="{FF2B5EF4-FFF2-40B4-BE49-F238E27FC236}">
                    <a16:creationId xmlns:a16="http://schemas.microsoft.com/office/drawing/2014/main" id="{613FF640-CFBF-4C6F-A34B-79681C77502A}"/>
                  </a:ext>
                </a:extLst>
              </p:cNvPr>
              <p:cNvCxnSpPr/>
              <p:nvPr/>
            </p:nvCxnSpPr>
            <p:spPr>
              <a:xfrm>
                <a:off x="331791" y="2819343"/>
                <a:ext cx="273838" cy="0"/>
              </a:xfrm>
              <a:prstGeom prst="straightConnector1">
                <a:avLst/>
              </a:prstGeom>
              <a:ln w="25400" cmpd="sng"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60">
                <a:extLst>
                  <a:ext uri="{FF2B5EF4-FFF2-40B4-BE49-F238E27FC236}">
                    <a16:creationId xmlns:a16="http://schemas.microsoft.com/office/drawing/2014/main" id="{5BE4B707-465F-44A8-9A16-F9F6069B9F18}"/>
                  </a:ext>
                </a:extLst>
              </p:cNvPr>
              <p:cNvCxnSpPr/>
              <p:nvPr/>
            </p:nvCxnSpPr>
            <p:spPr>
              <a:xfrm>
                <a:off x="331791" y="2810545"/>
                <a:ext cx="0" cy="1352917"/>
              </a:xfrm>
              <a:prstGeom prst="line">
                <a:avLst/>
              </a:prstGeom>
              <a:ln w="25400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62">
                <a:extLst>
                  <a:ext uri="{FF2B5EF4-FFF2-40B4-BE49-F238E27FC236}">
                    <a16:creationId xmlns:a16="http://schemas.microsoft.com/office/drawing/2014/main" id="{63EF115B-1921-42F2-869D-2EF9F84314AF}"/>
                  </a:ext>
                </a:extLst>
              </p:cNvPr>
              <p:cNvCxnSpPr/>
              <p:nvPr/>
            </p:nvCxnSpPr>
            <p:spPr>
              <a:xfrm>
                <a:off x="331791" y="4154318"/>
                <a:ext cx="273838" cy="0"/>
              </a:xfrm>
              <a:prstGeom prst="line">
                <a:avLst/>
              </a:prstGeom>
              <a:ln w="25400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67">
              <a:extLst>
                <a:ext uri="{FF2B5EF4-FFF2-40B4-BE49-F238E27FC236}">
                  <a16:creationId xmlns:a16="http://schemas.microsoft.com/office/drawing/2014/main" id="{BC80C44E-8149-4557-81A4-B7CE68AA9317}"/>
                </a:ext>
              </a:extLst>
            </p:cNvPr>
            <p:cNvSpPr txBox="1"/>
            <p:nvPr/>
          </p:nvSpPr>
          <p:spPr>
            <a:xfrm rot="16200000">
              <a:off x="-141859" y="3344140"/>
              <a:ext cx="69006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Evaluates</a:t>
              </a:r>
            </a:p>
          </p:txBody>
        </p:sp>
      </p:grpSp>
      <p:grpSp>
        <p:nvGrpSpPr>
          <p:cNvPr id="44" name="Group 73">
            <a:extLst>
              <a:ext uri="{FF2B5EF4-FFF2-40B4-BE49-F238E27FC236}">
                <a16:creationId xmlns:a16="http://schemas.microsoft.com/office/drawing/2014/main" id="{38BF7096-30B0-4159-9947-8D3E8CDFADC4}"/>
              </a:ext>
            </a:extLst>
          </p:cNvPr>
          <p:cNvGrpSpPr/>
          <p:nvPr/>
        </p:nvGrpSpPr>
        <p:grpSpPr>
          <a:xfrm>
            <a:off x="3595786" y="2827257"/>
            <a:ext cx="3425941" cy="690897"/>
            <a:chOff x="2071785" y="2450592"/>
            <a:chExt cx="3425941" cy="690897"/>
          </a:xfrm>
        </p:grpSpPr>
        <p:sp>
          <p:nvSpPr>
            <p:cNvPr id="45" name="TextBox 50">
              <a:extLst>
                <a:ext uri="{FF2B5EF4-FFF2-40B4-BE49-F238E27FC236}">
                  <a16:creationId xmlns:a16="http://schemas.microsoft.com/office/drawing/2014/main" id="{83F1F63A-1347-4A34-A546-10841265BF36}"/>
                </a:ext>
              </a:extLst>
            </p:cNvPr>
            <p:cNvSpPr txBox="1"/>
            <p:nvPr/>
          </p:nvSpPr>
          <p:spPr>
            <a:xfrm rot="209033">
              <a:off x="3104649" y="2450592"/>
              <a:ext cx="9928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Subscribed to</a:t>
              </a:r>
            </a:p>
          </p:txBody>
        </p:sp>
        <p:sp>
          <p:nvSpPr>
            <p:cNvPr id="46" name="TextBox 53">
              <a:extLst>
                <a:ext uri="{FF2B5EF4-FFF2-40B4-BE49-F238E27FC236}">
                  <a16:creationId xmlns:a16="http://schemas.microsoft.com/office/drawing/2014/main" id="{07C55CF2-D47B-4017-BCA0-84758331E5DA}"/>
                </a:ext>
              </a:extLst>
            </p:cNvPr>
            <p:cNvSpPr txBox="1"/>
            <p:nvPr/>
          </p:nvSpPr>
          <p:spPr>
            <a:xfrm rot="213469">
              <a:off x="3154512" y="2711621"/>
              <a:ext cx="88594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DataChange</a:t>
              </a:r>
            </a:p>
          </p:txBody>
        </p:sp>
        <p:cxnSp>
          <p:nvCxnSpPr>
            <p:cNvPr id="47" name="Straight Arrow Connector 11">
              <a:extLst>
                <a:ext uri="{FF2B5EF4-FFF2-40B4-BE49-F238E27FC236}">
                  <a16:creationId xmlns:a16="http://schemas.microsoft.com/office/drawing/2014/main" id="{6FDD6895-029C-4689-85F3-E65C2BBF2B1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2071785" y="2966762"/>
              <a:ext cx="3425941" cy="174727"/>
            </a:xfrm>
            <a:prstGeom prst="straightConnector1">
              <a:avLst/>
            </a:prstGeom>
            <a:ln w="25400" cmpd="sng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862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94C2F-8FC5-4856-AD50-46BC5979657C}"/>
              </a:ext>
            </a:extLst>
          </p:cNvPr>
          <p:cNvSpPr/>
          <p:nvPr/>
        </p:nvSpPr>
        <p:spPr>
          <a:xfrm>
            <a:off x="1110383" y="1198027"/>
            <a:ext cx="9832920" cy="552669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4BD76-7CB2-4915-A3E3-043A141B2FD3}"/>
              </a:ext>
            </a:extLst>
          </p:cNvPr>
          <p:cNvSpPr/>
          <p:nvPr/>
        </p:nvSpPr>
        <p:spPr>
          <a:xfrm>
            <a:off x="1110383" y="1223907"/>
            <a:ext cx="9832920" cy="459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FEC8E-A27B-4DAF-B1EC-FD48A6CD2063}"/>
              </a:ext>
            </a:extLst>
          </p:cNvPr>
          <p:cNvSpPr txBox="1"/>
          <p:nvPr/>
        </p:nvSpPr>
        <p:spPr>
          <a:xfrm flipH="1">
            <a:off x="2698956" y="1231961"/>
            <a:ext cx="643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ThingTemplate</a:t>
            </a:r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/ </a:t>
            </a:r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Thingshapes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21FDC17-3DC2-4E6A-88EA-40DE6DDBE7EA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43E9C9-57DA-4EE1-92CA-B547018927E2}"/>
              </a:ext>
            </a:extLst>
          </p:cNvPr>
          <p:cNvSpPr txBox="1"/>
          <p:nvPr/>
        </p:nvSpPr>
        <p:spPr>
          <a:xfrm>
            <a:off x="569880" y="652350"/>
            <a:ext cx="676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ThingTemplates and ThingShapes</a:t>
            </a:r>
            <a:endParaRPr lang="fr-FR" altLang="zh-CN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7D6B8D-E4F1-48FA-979B-65FFAF70F4F3}"/>
              </a:ext>
            </a:extLst>
          </p:cNvPr>
          <p:cNvSpPr/>
          <p:nvPr/>
        </p:nvSpPr>
        <p:spPr>
          <a:xfrm>
            <a:off x="1406013" y="1749001"/>
            <a:ext cx="8418871" cy="4975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 that you don’t have to create each Thing instance individually, you build up a model of the Thing using a combination of </a:t>
            </a:r>
            <a:r>
              <a:rPr lang="en-US" sz="20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ThingTemplates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US" sz="20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ThingShapes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342900" indent="-342900" fontAlgn="base">
              <a:spcBef>
                <a:spcPts val="1800"/>
              </a:spcBef>
              <a:buBlip>
                <a:blip r:embed="rId2"/>
              </a:buBlip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 not try to make a direct comparison between this model and OOP. There are some parallels, but it’s not quite the same!</a:t>
            </a:r>
          </a:p>
          <a:p>
            <a:pPr marL="342900" indent="-342900" fontAlgn="base">
              <a:spcBef>
                <a:spcPts val="1800"/>
              </a:spcBef>
              <a:buBlip>
                <a:blip r:embed="rId2"/>
              </a:buBlip>
            </a:pPr>
            <a:r>
              <a:rPr lang="en-US" sz="20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ThingTemplates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build a linear hierarchy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Child Templates inherit directly from the Parent. </a:t>
            </a:r>
          </a:p>
          <a:p>
            <a:pPr marL="742950" lvl="1" indent="-285750" fontAlgn="base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Child Templates can have new Properties, Services, Events and Subscriptions but cannot override those they have inherited.</a:t>
            </a:r>
          </a:p>
          <a:p>
            <a:pPr marL="742950" lvl="1" indent="-285750" fontAlgn="base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ThingTemplates</a:t>
            </a:r>
            <a:r>
              <a:rPr lang="en-US" dirty="0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are best used to model a tree of similar objects</a:t>
            </a:r>
          </a:p>
          <a:p>
            <a:pPr marL="342900" indent="-342900" fontAlgn="base">
              <a:spcBef>
                <a:spcPts val="2000"/>
              </a:spcBef>
              <a:buBlip>
                <a:blip r:embed="rId2"/>
              </a:buBlip>
            </a:pPr>
            <a:r>
              <a:rPr lang="en-US" sz="20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ThingShapes</a:t>
            </a: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add capability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n-US" dirty="0" err="1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ThingTemplate</a:t>
            </a:r>
            <a:r>
              <a:rPr lang="en-US" dirty="0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can use “0 to n” </a:t>
            </a:r>
            <a:r>
              <a:rPr lang="en-US" dirty="0" err="1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ThingShapes</a:t>
            </a:r>
            <a:endParaRPr lang="en-US" dirty="0">
              <a:solidFill>
                <a:srgbClr val="4C4D4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fontAlgn="base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ThingShapes</a:t>
            </a:r>
            <a:r>
              <a:rPr lang="en-US" dirty="0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add properties, services, events and subscriptions to the Template</a:t>
            </a:r>
          </a:p>
          <a:p>
            <a:pPr marL="742950" lvl="1" indent="-285750" fontAlgn="base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ThingShapes</a:t>
            </a:r>
            <a:r>
              <a:rPr lang="en-US" dirty="0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are best used to add </a:t>
            </a:r>
            <a:r>
              <a:rPr lang="en-US" dirty="0" err="1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behaviours</a:t>
            </a:r>
            <a:r>
              <a:rPr lang="en-US" dirty="0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or capabilities that are common across multiple </a:t>
            </a:r>
            <a:r>
              <a:rPr lang="en-US" dirty="0" err="1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ThingTemplate</a:t>
            </a:r>
            <a:r>
              <a:rPr lang="en-US" dirty="0">
                <a:solidFill>
                  <a:srgbClr val="4C4D4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Trees.</a:t>
            </a:r>
          </a:p>
        </p:txBody>
      </p:sp>
    </p:spTree>
    <p:extLst>
      <p:ext uri="{BB962C8B-B14F-4D97-AF65-F5344CB8AC3E}">
        <p14:creationId xmlns:p14="http://schemas.microsoft.com/office/powerpoint/2010/main" val="104777983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94C2F-8FC5-4856-AD50-46BC5979657C}"/>
              </a:ext>
            </a:extLst>
          </p:cNvPr>
          <p:cNvSpPr/>
          <p:nvPr/>
        </p:nvSpPr>
        <p:spPr>
          <a:xfrm>
            <a:off x="1110383" y="1198027"/>
            <a:ext cx="9832920" cy="561757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4BD76-7CB2-4915-A3E3-043A141B2FD3}"/>
              </a:ext>
            </a:extLst>
          </p:cNvPr>
          <p:cNvSpPr/>
          <p:nvPr/>
        </p:nvSpPr>
        <p:spPr>
          <a:xfrm>
            <a:off x="1110383" y="1223907"/>
            <a:ext cx="9832920" cy="4598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FEC8E-A27B-4DAF-B1EC-FD48A6CD2063}"/>
              </a:ext>
            </a:extLst>
          </p:cNvPr>
          <p:cNvSpPr txBox="1"/>
          <p:nvPr/>
        </p:nvSpPr>
        <p:spPr>
          <a:xfrm flipH="1">
            <a:off x="1110382" y="1175979"/>
            <a:ext cx="759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A Visual Representation - ThingTemplates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21FDC17-3DC2-4E6A-88EA-40DE6DDBE7EA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43E9C9-57DA-4EE1-92CA-B547018927E2}"/>
              </a:ext>
            </a:extLst>
          </p:cNvPr>
          <p:cNvSpPr txBox="1"/>
          <p:nvPr/>
        </p:nvSpPr>
        <p:spPr>
          <a:xfrm>
            <a:off x="569880" y="652350"/>
            <a:ext cx="8084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ThingWorx “Thing” Model - ThingTemplates</a:t>
            </a:r>
            <a:endParaRPr lang="fr-FR" altLang="zh-CN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9" name="Straight Connector 16">
            <a:extLst>
              <a:ext uri="{FF2B5EF4-FFF2-40B4-BE49-F238E27FC236}">
                <a16:creationId xmlns:a16="http://schemas.microsoft.com/office/drawing/2014/main" id="{E90795DA-F975-4FF4-A7A0-3D5791B9B511}"/>
              </a:ext>
            </a:extLst>
          </p:cNvPr>
          <p:cNvCxnSpPr/>
          <p:nvPr/>
        </p:nvCxnSpPr>
        <p:spPr>
          <a:xfrm>
            <a:off x="2468348" y="2452789"/>
            <a:ext cx="847898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4">
            <a:extLst>
              <a:ext uri="{FF2B5EF4-FFF2-40B4-BE49-F238E27FC236}">
                <a16:creationId xmlns:a16="http://schemas.microsoft.com/office/drawing/2014/main" id="{2EC5EF98-B4ED-482A-915D-D616BCD2FA67}"/>
              </a:ext>
            </a:extLst>
          </p:cNvPr>
          <p:cNvCxnSpPr/>
          <p:nvPr/>
        </p:nvCxnSpPr>
        <p:spPr>
          <a:xfrm>
            <a:off x="2468348" y="3510946"/>
            <a:ext cx="847898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35">
            <a:extLst>
              <a:ext uri="{FF2B5EF4-FFF2-40B4-BE49-F238E27FC236}">
                <a16:creationId xmlns:a16="http://schemas.microsoft.com/office/drawing/2014/main" id="{86CE10B5-5B69-490E-8403-9048531283D2}"/>
              </a:ext>
            </a:extLst>
          </p:cNvPr>
          <p:cNvCxnSpPr/>
          <p:nvPr/>
        </p:nvCxnSpPr>
        <p:spPr>
          <a:xfrm>
            <a:off x="2468348" y="4799419"/>
            <a:ext cx="847898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11">
            <a:extLst>
              <a:ext uri="{FF2B5EF4-FFF2-40B4-BE49-F238E27FC236}">
                <a16:creationId xmlns:a16="http://schemas.microsoft.com/office/drawing/2014/main" id="{014C88B6-0836-492C-AF76-C393847B6CE1}"/>
              </a:ext>
            </a:extLst>
          </p:cNvPr>
          <p:cNvSpPr/>
          <p:nvPr/>
        </p:nvSpPr>
        <p:spPr>
          <a:xfrm>
            <a:off x="9041087" y="3787082"/>
            <a:ext cx="1620775" cy="68238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Refrigerated</a:t>
            </a:r>
          </a:p>
          <a:p>
            <a:pPr algn="ctr"/>
            <a:r>
              <a:rPr lang="en-GB" sz="1200" dirty="0">
                <a:solidFill>
                  <a:srgbClr val="FFFFFF"/>
                </a:solidFill>
              </a:rPr>
              <a:t>Truck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F80BA9D5-BDB7-477D-A45E-0D6EB461F640}"/>
              </a:ext>
            </a:extLst>
          </p:cNvPr>
          <p:cNvSpPr/>
          <p:nvPr/>
        </p:nvSpPr>
        <p:spPr>
          <a:xfrm>
            <a:off x="6504258" y="1553250"/>
            <a:ext cx="996286" cy="6823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Vehicle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4" name="Oval 6">
            <a:extLst>
              <a:ext uri="{FF2B5EF4-FFF2-40B4-BE49-F238E27FC236}">
                <a16:creationId xmlns:a16="http://schemas.microsoft.com/office/drawing/2014/main" id="{F171B285-1D82-4761-B1AF-3C668FC3B8DC}"/>
              </a:ext>
            </a:extLst>
          </p:cNvPr>
          <p:cNvSpPr/>
          <p:nvPr/>
        </p:nvSpPr>
        <p:spPr>
          <a:xfrm>
            <a:off x="8557110" y="2570008"/>
            <a:ext cx="996286" cy="68238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Truck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5" name="Oval 7">
            <a:extLst>
              <a:ext uri="{FF2B5EF4-FFF2-40B4-BE49-F238E27FC236}">
                <a16:creationId xmlns:a16="http://schemas.microsoft.com/office/drawing/2014/main" id="{8187B0F2-1CE4-469C-9BE2-5ABD5A40FF4F}"/>
              </a:ext>
            </a:extLst>
          </p:cNvPr>
          <p:cNvSpPr/>
          <p:nvPr/>
        </p:nvSpPr>
        <p:spPr>
          <a:xfrm>
            <a:off x="4451408" y="2570008"/>
            <a:ext cx="996286" cy="6823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Car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6" name="Oval 9">
            <a:extLst>
              <a:ext uri="{FF2B5EF4-FFF2-40B4-BE49-F238E27FC236}">
                <a16:creationId xmlns:a16="http://schemas.microsoft.com/office/drawing/2014/main" id="{7D954803-49CE-41E7-9FC5-DC83E3BA7D0E}"/>
              </a:ext>
            </a:extLst>
          </p:cNvPr>
          <p:cNvSpPr/>
          <p:nvPr/>
        </p:nvSpPr>
        <p:spPr>
          <a:xfrm>
            <a:off x="5274822" y="3846074"/>
            <a:ext cx="1229436" cy="682388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rgbClr val="FFFFFF"/>
                </a:solidFill>
              </a:rPr>
              <a:t>Internal Combustion</a:t>
            </a:r>
            <a:r>
              <a:rPr lang="en-GB" sz="1600" dirty="0">
                <a:solidFill>
                  <a:srgbClr val="FFFFFF"/>
                </a:solidFill>
              </a:rPr>
              <a:t> </a:t>
            </a:r>
            <a:r>
              <a:rPr lang="en-GB" sz="1200" dirty="0">
                <a:solidFill>
                  <a:srgbClr val="FFFFFF"/>
                </a:solidFill>
              </a:rPr>
              <a:t>Car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7" name="Oval 10">
            <a:extLst>
              <a:ext uri="{FF2B5EF4-FFF2-40B4-BE49-F238E27FC236}">
                <a16:creationId xmlns:a16="http://schemas.microsoft.com/office/drawing/2014/main" id="{C4C870D6-7E97-4E57-98FE-32511C79DE6B}"/>
              </a:ext>
            </a:extLst>
          </p:cNvPr>
          <p:cNvSpPr/>
          <p:nvPr/>
        </p:nvSpPr>
        <p:spPr>
          <a:xfrm>
            <a:off x="3664388" y="3846074"/>
            <a:ext cx="996286" cy="682388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Electric</a:t>
            </a:r>
          </a:p>
          <a:p>
            <a:pPr algn="ctr"/>
            <a:r>
              <a:rPr lang="en-GB" sz="1200" dirty="0">
                <a:solidFill>
                  <a:srgbClr val="FFFFFF"/>
                </a:solidFill>
              </a:rPr>
              <a:t>Car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8" name="Oval 12">
            <a:extLst>
              <a:ext uri="{FF2B5EF4-FFF2-40B4-BE49-F238E27FC236}">
                <a16:creationId xmlns:a16="http://schemas.microsoft.com/office/drawing/2014/main" id="{2EC77A2C-CD64-4F16-88A4-3EFC4F7824A5}"/>
              </a:ext>
            </a:extLst>
          </p:cNvPr>
          <p:cNvSpPr/>
          <p:nvPr/>
        </p:nvSpPr>
        <p:spPr>
          <a:xfrm>
            <a:off x="7833780" y="3846074"/>
            <a:ext cx="996286" cy="68238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Tanker</a:t>
            </a:r>
          </a:p>
          <a:p>
            <a:pPr algn="ctr"/>
            <a:r>
              <a:rPr lang="en-GB" sz="1200" dirty="0">
                <a:solidFill>
                  <a:srgbClr val="FFFFFF"/>
                </a:solidFill>
              </a:rPr>
              <a:t>Truck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59" name="Straight Arrow Connector 14">
            <a:extLst>
              <a:ext uri="{FF2B5EF4-FFF2-40B4-BE49-F238E27FC236}">
                <a16:creationId xmlns:a16="http://schemas.microsoft.com/office/drawing/2014/main" id="{F4CAA71B-8A90-46D7-BD42-4D3A775B5191}"/>
              </a:ext>
            </a:extLst>
          </p:cNvPr>
          <p:cNvCxnSpPr>
            <a:stCxn id="53" idx="4"/>
          </p:cNvCxnSpPr>
          <p:nvPr/>
        </p:nvCxnSpPr>
        <p:spPr>
          <a:xfrm>
            <a:off x="7002402" y="2235638"/>
            <a:ext cx="1827665" cy="334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7">
            <a:extLst>
              <a:ext uri="{FF2B5EF4-FFF2-40B4-BE49-F238E27FC236}">
                <a16:creationId xmlns:a16="http://schemas.microsoft.com/office/drawing/2014/main" id="{A1F3E6EA-D21B-4CDF-8D63-52754AD4FE77}"/>
              </a:ext>
            </a:extLst>
          </p:cNvPr>
          <p:cNvCxnSpPr>
            <a:stCxn id="53" idx="4"/>
            <a:endCxn id="55" idx="7"/>
          </p:cNvCxnSpPr>
          <p:nvPr/>
        </p:nvCxnSpPr>
        <p:spPr>
          <a:xfrm flipH="1">
            <a:off x="5301791" y="2235639"/>
            <a:ext cx="1700610" cy="4343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1">
            <a:extLst>
              <a:ext uri="{FF2B5EF4-FFF2-40B4-BE49-F238E27FC236}">
                <a16:creationId xmlns:a16="http://schemas.microsoft.com/office/drawing/2014/main" id="{6E29A072-5334-478C-BE9E-22807758EB75}"/>
              </a:ext>
            </a:extLst>
          </p:cNvPr>
          <p:cNvCxnSpPr>
            <a:stCxn id="55" idx="4"/>
            <a:endCxn id="57" idx="0"/>
          </p:cNvCxnSpPr>
          <p:nvPr/>
        </p:nvCxnSpPr>
        <p:spPr>
          <a:xfrm flipH="1">
            <a:off x="4162531" y="3252396"/>
            <a:ext cx="787020" cy="5936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23">
            <a:extLst>
              <a:ext uri="{FF2B5EF4-FFF2-40B4-BE49-F238E27FC236}">
                <a16:creationId xmlns:a16="http://schemas.microsoft.com/office/drawing/2014/main" id="{E14DCB15-F772-4203-8B77-DDDF09E0A56F}"/>
              </a:ext>
            </a:extLst>
          </p:cNvPr>
          <p:cNvCxnSpPr>
            <a:stCxn id="55" idx="4"/>
            <a:endCxn id="56" idx="0"/>
          </p:cNvCxnSpPr>
          <p:nvPr/>
        </p:nvCxnSpPr>
        <p:spPr>
          <a:xfrm>
            <a:off x="4949552" y="3252396"/>
            <a:ext cx="939989" cy="5936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25">
            <a:extLst>
              <a:ext uri="{FF2B5EF4-FFF2-40B4-BE49-F238E27FC236}">
                <a16:creationId xmlns:a16="http://schemas.microsoft.com/office/drawing/2014/main" id="{65514193-2F47-45B8-A459-B1158F14E2D6}"/>
              </a:ext>
            </a:extLst>
          </p:cNvPr>
          <p:cNvCxnSpPr>
            <a:stCxn id="54" idx="4"/>
            <a:endCxn id="58" idx="7"/>
          </p:cNvCxnSpPr>
          <p:nvPr/>
        </p:nvCxnSpPr>
        <p:spPr>
          <a:xfrm flipH="1">
            <a:off x="8684163" y="3252397"/>
            <a:ext cx="371090" cy="693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27">
            <a:extLst>
              <a:ext uri="{FF2B5EF4-FFF2-40B4-BE49-F238E27FC236}">
                <a16:creationId xmlns:a16="http://schemas.microsoft.com/office/drawing/2014/main" id="{2F0964FC-4722-4D79-A73B-C9DD10F52880}"/>
              </a:ext>
            </a:extLst>
          </p:cNvPr>
          <p:cNvCxnSpPr>
            <a:cxnSpLocks/>
            <a:stCxn id="54" idx="4"/>
          </p:cNvCxnSpPr>
          <p:nvPr/>
        </p:nvCxnSpPr>
        <p:spPr>
          <a:xfrm>
            <a:off x="9055254" y="3252397"/>
            <a:ext cx="626317" cy="693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30">
            <a:extLst>
              <a:ext uri="{FF2B5EF4-FFF2-40B4-BE49-F238E27FC236}">
                <a16:creationId xmlns:a16="http://schemas.microsoft.com/office/drawing/2014/main" id="{1BD5D26F-1578-43D9-98C7-10FF000CAA05}"/>
              </a:ext>
            </a:extLst>
          </p:cNvPr>
          <p:cNvSpPr/>
          <p:nvPr/>
        </p:nvSpPr>
        <p:spPr>
          <a:xfrm>
            <a:off x="8436068" y="1292731"/>
            <a:ext cx="2234657" cy="13772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rgbClr val="FFFFFF"/>
                </a:solidFill>
              </a:rPr>
              <a:t>Properties:</a:t>
            </a:r>
          </a:p>
          <a:p>
            <a:r>
              <a:rPr lang="en-GB" dirty="0">
                <a:solidFill>
                  <a:srgbClr val="FFFFFF"/>
                </a:solidFill>
              </a:rPr>
              <a:t>Current Speed</a:t>
            </a:r>
          </a:p>
          <a:p>
            <a:r>
              <a:rPr lang="en-GB" dirty="0">
                <a:solidFill>
                  <a:srgbClr val="FFFFFF"/>
                </a:solidFill>
              </a:rPr>
              <a:t>Driver</a:t>
            </a:r>
          </a:p>
          <a:p>
            <a:r>
              <a:rPr lang="en-GB" dirty="0">
                <a:solidFill>
                  <a:srgbClr val="FFFFFF"/>
                </a:solidFill>
              </a:rPr>
              <a:t>Location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6" name="Right Arrow 31">
            <a:extLst>
              <a:ext uri="{FF2B5EF4-FFF2-40B4-BE49-F238E27FC236}">
                <a16:creationId xmlns:a16="http://schemas.microsoft.com/office/drawing/2014/main" id="{F15F6E17-D6EE-46D5-97F2-46FC91B147CD}"/>
              </a:ext>
            </a:extLst>
          </p:cNvPr>
          <p:cNvSpPr/>
          <p:nvPr/>
        </p:nvSpPr>
        <p:spPr>
          <a:xfrm>
            <a:off x="7599492" y="1764184"/>
            <a:ext cx="784746" cy="1302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7" name="Rounded Rectangle 32">
            <a:extLst>
              <a:ext uri="{FF2B5EF4-FFF2-40B4-BE49-F238E27FC236}">
                <a16:creationId xmlns:a16="http://schemas.microsoft.com/office/drawing/2014/main" id="{6218B058-4AA1-407F-A743-E25A9A807E4E}"/>
              </a:ext>
            </a:extLst>
          </p:cNvPr>
          <p:cNvSpPr/>
          <p:nvPr/>
        </p:nvSpPr>
        <p:spPr>
          <a:xfrm>
            <a:off x="8436067" y="2822341"/>
            <a:ext cx="2234657" cy="137721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rgbClr val="FFFFFF"/>
                </a:solidFill>
              </a:rPr>
              <a:t>Properties:</a:t>
            </a:r>
          </a:p>
          <a:p>
            <a:r>
              <a:rPr lang="en-GB" b="1" dirty="0">
                <a:solidFill>
                  <a:srgbClr val="FFFFFF"/>
                </a:solidFill>
              </a:rPr>
              <a:t>As Vehicle +</a:t>
            </a:r>
          </a:p>
          <a:p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Number of Seats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8" name="Right Arrow 33">
            <a:extLst>
              <a:ext uri="{FF2B5EF4-FFF2-40B4-BE49-F238E27FC236}">
                <a16:creationId xmlns:a16="http://schemas.microsoft.com/office/drawing/2014/main" id="{577AA164-211D-4E10-A8FE-BD7E198BC291}"/>
              </a:ext>
            </a:extLst>
          </p:cNvPr>
          <p:cNvSpPr/>
          <p:nvPr/>
        </p:nvSpPr>
        <p:spPr>
          <a:xfrm>
            <a:off x="5486362" y="2916586"/>
            <a:ext cx="2897876" cy="37720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9" name="Rounded Rectangle 37">
            <a:extLst>
              <a:ext uri="{FF2B5EF4-FFF2-40B4-BE49-F238E27FC236}">
                <a16:creationId xmlns:a16="http://schemas.microsoft.com/office/drawing/2014/main" id="{4E9ED2EC-F2F9-4D0D-8B59-89E71F71871F}"/>
              </a:ext>
            </a:extLst>
          </p:cNvPr>
          <p:cNvSpPr/>
          <p:nvPr/>
        </p:nvSpPr>
        <p:spPr>
          <a:xfrm>
            <a:off x="3040166" y="5405254"/>
            <a:ext cx="2234657" cy="1377210"/>
          </a:xfrm>
          <a:prstGeom prst="roundRect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rgbClr val="FFFFFF"/>
                </a:solidFill>
              </a:rPr>
              <a:t>Properties:</a:t>
            </a:r>
          </a:p>
          <a:p>
            <a:r>
              <a:rPr lang="en-GB" b="1" dirty="0">
                <a:solidFill>
                  <a:srgbClr val="FFFFFF"/>
                </a:solidFill>
              </a:rPr>
              <a:t>As Car +</a:t>
            </a:r>
          </a:p>
          <a:p>
            <a:r>
              <a:rPr lang="en-GB" dirty="0">
                <a:solidFill>
                  <a:srgbClr val="FFFFFF"/>
                </a:solidFill>
              </a:rPr>
              <a:t>Battery Capacity</a:t>
            </a:r>
          </a:p>
          <a:p>
            <a:r>
              <a:rPr lang="en-GB" dirty="0">
                <a:solidFill>
                  <a:srgbClr val="FFFFFF"/>
                </a:solidFill>
              </a:rPr>
              <a:t>Re-Charge Time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0" name="Down Arrow 38">
            <a:extLst>
              <a:ext uri="{FF2B5EF4-FFF2-40B4-BE49-F238E27FC236}">
                <a16:creationId xmlns:a16="http://schemas.microsoft.com/office/drawing/2014/main" id="{09136CB5-E9A3-4C64-B2D9-3E6845122BAD}"/>
              </a:ext>
            </a:extLst>
          </p:cNvPr>
          <p:cNvSpPr/>
          <p:nvPr/>
        </p:nvSpPr>
        <p:spPr>
          <a:xfrm>
            <a:off x="4092504" y="4584721"/>
            <a:ext cx="140541" cy="767610"/>
          </a:xfrm>
          <a:prstGeom prst="downArrow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1" name="Rounded Rectangle 39">
            <a:extLst>
              <a:ext uri="{FF2B5EF4-FFF2-40B4-BE49-F238E27FC236}">
                <a16:creationId xmlns:a16="http://schemas.microsoft.com/office/drawing/2014/main" id="{7C6162C6-866A-4E60-9847-2B29B3C2EA87}"/>
              </a:ext>
            </a:extLst>
          </p:cNvPr>
          <p:cNvSpPr/>
          <p:nvPr/>
        </p:nvSpPr>
        <p:spPr>
          <a:xfrm>
            <a:off x="5509108" y="5391659"/>
            <a:ext cx="2234657" cy="1377210"/>
          </a:xfrm>
          <a:prstGeom prst="roundRect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rgbClr val="FFFFFF"/>
                </a:solidFill>
              </a:rPr>
              <a:t>Properties:</a:t>
            </a:r>
          </a:p>
          <a:p>
            <a:r>
              <a:rPr lang="en-GB" b="1" dirty="0">
                <a:solidFill>
                  <a:srgbClr val="FFFFFF"/>
                </a:solidFill>
              </a:rPr>
              <a:t>As Car +</a:t>
            </a:r>
          </a:p>
          <a:p>
            <a:r>
              <a:rPr lang="en-GB" dirty="0">
                <a:solidFill>
                  <a:srgbClr val="FFFFFF"/>
                </a:solidFill>
              </a:rPr>
              <a:t>Fuel Type</a:t>
            </a:r>
          </a:p>
          <a:p>
            <a:r>
              <a:rPr lang="en-GB" dirty="0">
                <a:solidFill>
                  <a:srgbClr val="FFFFFF"/>
                </a:solidFill>
              </a:rPr>
              <a:t>Fuel Consumption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2" name="Down Arrow 40">
            <a:extLst>
              <a:ext uri="{FF2B5EF4-FFF2-40B4-BE49-F238E27FC236}">
                <a16:creationId xmlns:a16="http://schemas.microsoft.com/office/drawing/2014/main" id="{71D5030F-0606-4AA0-B14E-4106DC20FBB8}"/>
              </a:ext>
            </a:extLst>
          </p:cNvPr>
          <p:cNvSpPr/>
          <p:nvPr/>
        </p:nvSpPr>
        <p:spPr>
          <a:xfrm>
            <a:off x="5819270" y="4545446"/>
            <a:ext cx="140541" cy="767610"/>
          </a:xfrm>
          <a:prstGeom prst="downArrow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id="{2970BE2C-6872-45B6-8D6B-E21D7C5F510C}"/>
              </a:ext>
            </a:extLst>
          </p:cNvPr>
          <p:cNvSpPr txBox="1"/>
          <p:nvPr/>
        </p:nvSpPr>
        <p:spPr>
          <a:xfrm>
            <a:off x="2468349" y="1981337"/>
            <a:ext cx="6876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dirty="0" err="1">
                <a:solidFill>
                  <a:srgbClr val="53565A"/>
                </a:solidFill>
              </a:rPr>
              <a:t>ThingTemplate</a:t>
            </a:r>
            <a:endParaRPr lang="en-GB" sz="800" dirty="0">
              <a:solidFill>
                <a:srgbClr val="53565A"/>
              </a:solidFill>
            </a:endParaRPr>
          </a:p>
          <a:p>
            <a:r>
              <a:rPr lang="en-GB" sz="800" dirty="0">
                <a:solidFill>
                  <a:srgbClr val="53565A"/>
                </a:solidFill>
              </a:rPr>
              <a:t>Level 1</a:t>
            </a:r>
          </a:p>
        </p:txBody>
      </p:sp>
      <p:sp>
        <p:nvSpPr>
          <p:cNvPr id="74" name="TextBox 41">
            <a:extLst>
              <a:ext uri="{FF2B5EF4-FFF2-40B4-BE49-F238E27FC236}">
                <a16:creationId xmlns:a16="http://schemas.microsoft.com/office/drawing/2014/main" id="{3474026E-66BF-4A01-8C7C-1DC1657DB185}"/>
              </a:ext>
            </a:extLst>
          </p:cNvPr>
          <p:cNvSpPr txBox="1"/>
          <p:nvPr/>
        </p:nvSpPr>
        <p:spPr>
          <a:xfrm>
            <a:off x="2468348" y="2822342"/>
            <a:ext cx="6876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dirty="0" err="1">
                <a:solidFill>
                  <a:srgbClr val="53565A"/>
                </a:solidFill>
              </a:rPr>
              <a:t>ThingTemplate</a:t>
            </a:r>
            <a:endParaRPr lang="en-GB" sz="800" dirty="0">
              <a:solidFill>
                <a:srgbClr val="53565A"/>
              </a:solidFill>
            </a:endParaRPr>
          </a:p>
          <a:p>
            <a:r>
              <a:rPr lang="en-GB" sz="800" dirty="0">
                <a:solidFill>
                  <a:srgbClr val="53565A"/>
                </a:solidFill>
              </a:rPr>
              <a:t>Level 2</a:t>
            </a:r>
          </a:p>
        </p:txBody>
      </p:sp>
      <p:sp>
        <p:nvSpPr>
          <p:cNvPr id="75" name="TextBox 42">
            <a:extLst>
              <a:ext uri="{FF2B5EF4-FFF2-40B4-BE49-F238E27FC236}">
                <a16:creationId xmlns:a16="http://schemas.microsoft.com/office/drawing/2014/main" id="{50150D7C-37B5-4CEB-951F-CC8EFABAAE6F}"/>
              </a:ext>
            </a:extLst>
          </p:cNvPr>
          <p:cNvSpPr txBox="1"/>
          <p:nvPr/>
        </p:nvSpPr>
        <p:spPr>
          <a:xfrm>
            <a:off x="2468349" y="4064158"/>
            <a:ext cx="6876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dirty="0" err="1">
                <a:solidFill>
                  <a:srgbClr val="53565A"/>
                </a:solidFill>
              </a:rPr>
              <a:t>ThingTemplate</a:t>
            </a:r>
            <a:endParaRPr lang="en-GB" sz="800" dirty="0">
              <a:solidFill>
                <a:srgbClr val="53565A"/>
              </a:solidFill>
            </a:endParaRPr>
          </a:p>
          <a:p>
            <a:r>
              <a:rPr lang="en-GB" sz="800" dirty="0">
                <a:solidFill>
                  <a:srgbClr val="53565A"/>
                </a:solidFill>
              </a:rPr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1746539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B802643E-3402-410F-BC89-2D78577E2AAB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SOMMAIRE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CF0A264E-1D40-46C5-AB4D-A38384A5AADB}"/>
              </a:ext>
            </a:extLst>
          </p:cNvPr>
          <p:cNvGrpSpPr/>
          <p:nvPr/>
        </p:nvGrpSpPr>
        <p:grpSpPr>
          <a:xfrm>
            <a:off x="538291" y="913961"/>
            <a:ext cx="6081136" cy="369332"/>
            <a:chOff x="694639" y="1227554"/>
            <a:chExt cx="6081136" cy="369332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E21D989-4DC1-46AD-B4DA-9624A8C937EF}"/>
                </a:ext>
              </a:extLst>
            </p:cNvPr>
            <p:cNvSpPr txBox="1"/>
            <p:nvPr/>
          </p:nvSpPr>
          <p:spPr>
            <a:xfrm flipH="1">
              <a:off x="1174970" y="1227554"/>
              <a:ext cx="560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olored Crayons" panose="02000500000000000000" pitchFamily="2" charset="0"/>
                </a:rPr>
                <a:t>I. PRESENTATION</a:t>
              </a:r>
              <a:endParaRPr lang="fr-FR" sz="1600" dirty="0">
                <a:latin typeface="Colored Crayons" panose="02000500000000000000" pitchFamily="2" charset="0"/>
              </a:endParaRP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9E036241-AAAD-40B2-A803-9EEA9589F383}"/>
                </a:ext>
              </a:extLst>
            </p:cNvPr>
            <p:cNvGrpSpPr/>
            <p:nvPr/>
          </p:nvGrpSpPr>
          <p:grpSpPr>
            <a:xfrm>
              <a:off x="694639" y="1274095"/>
              <a:ext cx="518486" cy="261788"/>
              <a:chOff x="1127961" y="5177669"/>
              <a:chExt cx="518486" cy="261788"/>
            </a:xfrm>
          </p:grpSpPr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996256-CF45-4A23-9A15-A069CF584E95}"/>
                  </a:ext>
                </a:extLst>
              </p:cNvPr>
              <p:cNvSpPr txBox="1"/>
              <p:nvPr/>
            </p:nvSpPr>
            <p:spPr>
              <a:xfrm rot="16200000" flipH="1">
                <a:off x="1334459" y="5127469"/>
                <a:ext cx="254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olored Crayons" panose="02000500000000000000" pitchFamily="2" charset="0"/>
                  </a:rPr>
                  <a:t>V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095273FD-E537-4EB0-9B40-09FA41126D1C}"/>
                  </a:ext>
                </a:extLst>
              </p:cNvPr>
              <p:cNvSpPr txBox="1"/>
              <p:nvPr/>
            </p:nvSpPr>
            <p:spPr>
              <a:xfrm rot="4951173" flipH="1">
                <a:off x="1185305" y="5120325"/>
                <a:ext cx="254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olored Crayons" panose="02000500000000000000" pitchFamily="2" charset="0"/>
                  </a:rPr>
                  <a:t>I</a:t>
                </a:r>
              </a:p>
            </p:txBody>
          </p:sp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B716C25-2E4D-4A0E-AB29-CBC5B8BD0B5D}"/>
              </a:ext>
            </a:extLst>
          </p:cNvPr>
          <p:cNvGrpSpPr/>
          <p:nvPr/>
        </p:nvGrpSpPr>
        <p:grpSpPr>
          <a:xfrm>
            <a:off x="553297" y="2347872"/>
            <a:ext cx="5940599" cy="3570208"/>
            <a:chOff x="673373" y="2001790"/>
            <a:chExt cx="7585818" cy="357020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B827E2A-3620-4A14-BF8C-448774F60DB8}"/>
                </a:ext>
              </a:extLst>
            </p:cNvPr>
            <p:cNvSpPr txBox="1"/>
            <p:nvPr/>
          </p:nvSpPr>
          <p:spPr>
            <a:xfrm flipH="1">
              <a:off x="1107273" y="2001790"/>
              <a:ext cx="7151918" cy="357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olored Crayons" panose="02000500000000000000" pitchFamily="2" charset="0"/>
                </a:rPr>
                <a:t>III. Les </a:t>
              </a:r>
              <a:r>
                <a:rPr lang="fr-FR" dirty="0" err="1">
                  <a:latin typeface="Colored Crayons" panose="02000500000000000000" pitchFamily="2" charset="0"/>
                </a:rPr>
                <a:t>prerequis</a:t>
              </a:r>
              <a:r>
                <a:rPr lang="fr-FR" dirty="0">
                  <a:latin typeface="Colored Crayons" panose="02000500000000000000" pitchFamily="2" charset="0"/>
                </a:rPr>
                <a:t>: </a:t>
              </a:r>
              <a:br>
                <a:rPr lang="fr-FR" dirty="0">
                  <a:highlight>
                    <a:srgbClr val="FFFF00"/>
                  </a:highlight>
                  <a:latin typeface="Colored Crayons" panose="02000500000000000000" pitchFamily="2" charset="0"/>
                </a:rPr>
              </a:br>
              <a:br>
                <a:rPr lang="fr-FR" dirty="0">
                  <a:latin typeface="Colored Crayons" panose="02000500000000000000" pitchFamily="2" charset="0"/>
                </a:rPr>
              </a:br>
              <a:r>
                <a:rPr lang="fr-FR" dirty="0">
                  <a:latin typeface="Colored Crayons" panose="02000500000000000000" pitchFamily="2" charset="0"/>
                </a:rPr>
                <a:t>     A. connaissances </a:t>
              </a:r>
              <a:r>
                <a:rPr lang="fr-FR" dirty="0" err="1">
                  <a:latin typeface="Colored Crayons" panose="02000500000000000000" pitchFamily="2" charset="0"/>
                </a:rPr>
                <a:t>preliminaires</a:t>
              </a:r>
              <a:r>
                <a:rPr lang="fr-FR" dirty="0">
                  <a:latin typeface="Colored Crayons" panose="02000500000000000000" pitchFamily="2" charset="0"/>
                </a:rPr>
                <a:t> </a:t>
              </a:r>
              <a:r>
                <a:rPr lang="fr-FR" dirty="0" err="1">
                  <a:latin typeface="Colored Crayons" panose="02000500000000000000" pitchFamily="2" charset="0"/>
                </a:rPr>
                <a:t>iot</a:t>
              </a:r>
              <a:endParaRPr lang="fr-FR" dirty="0">
                <a:latin typeface="Colored Crayons" panose="02000500000000000000" pitchFamily="2" charset="0"/>
              </a:endParaRPr>
            </a:p>
            <a:p>
              <a:pPr marL="914400" lvl="1" indent="-342900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Le moyen connecté - le </a:t>
              </a:r>
              <a:r>
                <a:rPr lang="fr-FR" sz="1600" i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device</a:t>
              </a: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: Arduino</a:t>
              </a:r>
            </a:p>
            <a:p>
              <a:pPr marL="914400" lvl="1" indent="-342900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La communication : média &amp; protocoles: HTTP / REST</a:t>
              </a:r>
            </a:p>
            <a:p>
              <a:pPr marL="914400" lvl="1" indent="-342900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La plateforme IoT : </a:t>
              </a:r>
              <a:r>
                <a:rPr lang="fr-FR" sz="1600" i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Thingworx</a:t>
              </a:r>
              <a:endParaRPr lang="fr-FR" sz="1600" i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endParaRPr lang="fr-FR" dirty="0">
                <a:latin typeface="Colored Crayons" panose="02000500000000000000" pitchFamily="2" charset="0"/>
              </a:endParaRPr>
            </a:p>
            <a:p>
              <a:r>
                <a:rPr lang="fr-FR" dirty="0">
                  <a:latin typeface="Colored Crayons" panose="02000500000000000000" pitchFamily="2" charset="0"/>
                </a:rPr>
                <a:t>     B. La </a:t>
              </a:r>
              <a:r>
                <a:rPr lang="fr-FR" dirty="0" err="1">
                  <a:latin typeface="Colored Crayons" panose="02000500000000000000" pitchFamily="2" charset="0"/>
                </a:rPr>
                <a:t>methodologie</a:t>
              </a:r>
              <a:endParaRPr lang="fr-FR" dirty="0">
                <a:latin typeface="Colored Crayons" panose="02000500000000000000" pitchFamily="2" charset="0"/>
              </a:endParaRPr>
            </a:p>
            <a:p>
              <a:pPr marL="914400" lvl="1" indent="-342900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Le modèle Agile (avantages, principes, focus SCRUM) </a:t>
              </a:r>
            </a:p>
            <a:p>
              <a:pPr marL="914400" lvl="1" indent="-342900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Agile super light adapté à l’atelier : User Stories, Product </a:t>
              </a:r>
              <a:r>
                <a:rPr lang="fr-FR" sz="1600" i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backlog</a:t>
              </a: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,  Sprint </a:t>
              </a:r>
              <a:r>
                <a:rPr lang="fr-FR" sz="1600" i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Review</a:t>
              </a: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...)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DA6962A5-E5F1-47EE-B8B9-5B83D6B4B039}"/>
                </a:ext>
              </a:extLst>
            </p:cNvPr>
            <p:cNvGrpSpPr/>
            <p:nvPr/>
          </p:nvGrpSpPr>
          <p:grpSpPr>
            <a:xfrm>
              <a:off x="673373" y="2066744"/>
              <a:ext cx="514592" cy="254645"/>
              <a:chOff x="1106695" y="4325361"/>
              <a:chExt cx="514592" cy="254645"/>
            </a:xfrm>
          </p:grpSpPr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49BEF9B-E1BF-4325-B650-748355EFEC88}"/>
                  </a:ext>
                </a:extLst>
              </p:cNvPr>
              <p:cNvSpPr txBox="1"/>
              <p:nvPr/>
            </p:nvSpPr>
            <p:spPr>
              <a:xfrm rot="16200000" flipH="1">
                <a:off x="1309299" y="4268017"/>
                <a:ext cx="254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olored Crayons" panose="02000500000000000000" pitchFamily="2" charset="0"/>
                  </a:rPr>
                  <a:t>V</a:t>
                </a: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3275246-1A92-4147-A41A-3AD78C17FF93}"/>
                  </a:ext>
                </a:extLst>
              </p:cNvPr>
              <p:cNvSpPr txBox="1"/>
              <p:nvPr/>
            </p:nvSpPr>
            <p:spPr>
              <a:xfrm rot="4951173" flipH="1">
                <a:off x="1164039" y="4268018"/>
                <a:ext cx="254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olored Crayons" panose="02000500000000000000" pitchFamily="2" charset="0"/>
                  </a:rPr>
                  <a:t>I</a:t>
                </a:r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39182A6-85EC-4E8D-A025-DD7444813E56}"/>
              </a:ext>
            </a:extLst>
          </p:cNvPr>
          <p:cNvGrpSpPr/>
          <p:nvPr/>
        </p:nvGrpSpPr>
        <p:grpSpPr>
          <a:xfrm>
            <a:off x="6493896" y="2358995"/>
            <a:ext cx="5302091" cy="3173418"/>
            <a:chOff x="6735195" y="3153867"/>
            <a:chExt cx="8417335" cy="3173418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33C97C83-839B-4CC5-A495-0FB3554CE398}"/>
                </a:ext>
              </a:extLst>
            </p:cNvPr>
            <p:cNvGrpSpPr/>
            <p:nvPr/>
          </p:nvGrpSpPr>
          <p:grpSpPr>
            <a:xfrm>
              <a:off x="6735195" y="3153867"/>
              <a:ext cx="5841466" cy="369332"/>
              <a:chOff x="6735195" y="2985190"/>
              <a:chExt cx="5841466" cy="369332"/>
            </a:xfrm>
          </p:grpSpPr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FFC81AF-C6B1-4571-A02E-E13EB8D24FA8}"/>
                  </a:ext>
                </a:extLst>
              </p:cNvPr>
              <p:cNvSpPr txBox="1"/>
              <p:nvPr/>
            </p:nvSpPr>
            <p:spPr>
              <a:xfrm flipH="1">
                <a:off x="7232698" y="2985190"/>
                <a:ext cx="53439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olored Crayons" panose="02000500000000000000" pitchFamily="2" charset="0"/>
                  </a:rPr>
                  <a:t>IV. </a:t>
                </a:r>
                <a:r>
                  <a:rPr lang="fr-FR" dirty="0" err="1">
                    <a:latin typeface="Colored Crayons" panose="02000500000000000000" pitchFamily="2" charset="0"/>
                  </a:rPr>
                  <a:t>Realisation</a:t>
                </a:r>
                <a:r>
                  <a:rPr lang="fr-FR" dirty="0">
                    <a:latin typeface="Colored Crayons" panose="02000500000000000000" pitchFamily="2" charset="0"/>
                  </a:rPr>
                  <a:t> du projet :</a:t>
                </a:r>
              </a:p>
            </p:txBody>
          </p: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664CB9F7-8A97-4059-98E4-9A305BE3898A}"/>
                  </a:ext>
                </a:extLst>
              </p:cNvPr>
              <p:cNvGrpSpPr/>
              <p:nvPr/>
            </p:nvGrpSpPr>
            <p:grpSpPr>
              <a:xfrm>
                <a:off x="6735195" y="3042534"/>
                <a:ext cx="448015" cy="261789"/>
                <a:chOff x="1127961" y="5177669"/>
                <a:chExt cx="448015" cy="261789"/>
              </a:xfrm>
            </p:grpSpPr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D8F0A8C6-4D55-4A23-8B16-F21382FB9CEB}"/>
                    </a:ext>
                  </a:extLst>
                </p:cNvPr>
                <p:cNvSpPr txBox="1"/>
                <p:nvPr/>
              </p:nvSpPr>
              <p:spPr>
                <a:xfrm rot="16200000" flipH="1">
                  <a:off x="1263988" y="5127469"/>
                  <a:ext cx="254644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>
                      <a:latin typeface="Colored Crayons" panose="02000500000000000000" pitchFamily="2" charset="0"/>
                    </a:rPr>
                    <a:t>V</a:t>
                  </a:r>
                </a:p>
              </p:txBody>
            </p:sp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3C914402-1398-4F71-B8EB-738B2C53CBE8}"/>
                    </a:ext>
                  </a:extLst>
                </p:cNvPr>
                <p:cNvSpPr txBox="1"/>
                <p:nvPr/>
              </p:nvSpPr>
              <p:spPr>
                <a:xfrm rot="4951173" flipH="1">
                  <a:off x="1185305" y="5120325"/>
                  <a:ext cx="2546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>
                      <a:latin typeface="Colored Crayons" panose="02000500000000000000" pitchFamily="2" charset="0"/>
                    </a:rPr>
                    <a:t>I</a:t>
                  </a:r>
                </a:p>
              </p:txBody>
            </p:sp>
          </p:grpSp>
        </p:grp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125BE414-8DE4-4999-AD21-0FD7646C0219}"/>
                </a:ext>
              </a:extLst>
            </p:cNvPr>
            <p:cNvSpPr txBox="1"/>
            <p:nvPr/>
          </p:nvSpPr>
          <p:spPr>
            <a:xfrm flipH="1">
              <a:off x="7232698" y="3649629"/>
              <a:ext cx="791983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Création du projet </a:t>
              </a:r>
              <a:r>
                <a:rPr lang="fr-FR" sz="1600" i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Thingworx</a:t>
              </a: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(utilisateurs, entités, premier écran, écran)</a:t>
              </a:r>
            </a:p>
            <a:p>
              <a:pPr marL="457200" indent="-342900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Réalisation de l’US “stockage de données”  (création de la BDD)</a:t>
              </a:r>
            </a:p>
            <a:p>
              <a:pPr marL="457200" indent="-342900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Rédaction des US manquantes et priorisation (Sprint planning)</a:t>
              </a:r>
            </a:p>
            <a:p>
              <a:pPr marL="457200" indent="-342900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Réalisation du projet</a:t>
              </a:r>
            </a:p>
            <a:p>
              <a:pPr marL="457200" indent="-342900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Présentation (Sprint </a:t>
              </a:r>
              <a:r>
                <a:rPr lang="fr-FR" sz="1600" i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Review</a:t>
              </a: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/</a:t>
              </a:r>
              <a:r>
                <a:rPr lang="fr-FR" sz="1600" i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Demo</a:t>
              </a:r>
              <a:r>
                <a:rPr lang="fr-FR" sz="1600" i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)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5670914-1192-434F-8774-A46DA20F52DD}"/>
              </a:ext>
            </a:extLst>
          </p:cNvPr>
          <p:cNvGrpSpPr/>
          <p:nvPr/>
        </p:nvGrpSpPr>
        <p:grpSpPr>
          <a:xfrm>
            <a:off x="523286" y="1560292"/>
            <a:ext cx="6081136" cy="369332"/>
            <a:chOff x="694639" y="1227554"/>
            <a:chExt cx="6081136" cy="369332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7D2F4557-DBBE-49DB-A1BD-76EB20BE532E}"/>
                </a:ext>
              </a:extLst>
            </p:cNvPr>
            <p:cNvSpPr txBox="1"/>
            <p:nvPr/>
          </p:nvSpPr>
          <p:spPr>
            <a:xfrm flipH="1">
              <a:off x="1174970" y="1227554"/>
              <a:ext cx="560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olored Crayons" panose="02000500000000000000" pitchFamily="2" charset="0"/>
                </a:rPr>
                <a:t>II. programme et objectifs</a:t>
              </a:r>
              <a:endParaRPr lang="fr-FR" sz="1600" dirty="0">
                <a:latin typeface="Colored Crayons" panose="02000500000000000000" pitchFamily="2" charset="0"/>
              </a:endParaRPr>
            </a:p>
          </p:txBody>
        </p: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8394101D-874C-474C-B2A1-87EAC2CD71A5}"/>
                </a:ext>
              </a:extLst>
            </p:cNvPr>
            <p:cNvGrpSpPr/>
            <p:nvPr/>
          </p:nvGrpSpPr>
          <p:grpSpPr>
            <a:xfrm>
              <a:off x="694639" y="1274095"/>
              <a:ext cx="518486" cy="261788"/>
              <a:chOff x="1127961" y="5177669"/>
              <a:chExt cx="518486" cy="261788"/>
            </a:xfrm>
          </p:grpSpPr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04E5042B-E4F6-4F5A-87C4-621B0B575E1C}"/>
                  </a:ext>
                </a:extLst>
              </p:cNvPr>
              <p:cNvSpPr txBox="1"/>
              <p:nvPr/>
            </p:nvSpPr>
            <p:spPr>
              <a:xfrm rot="16200000" flipH="1">
                <a:off x="1334459" y="5127469"/>
                <a:ext cx="254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olored Crayons" panose="02000500000000000000" pitchFamily="2" charset="0"/>
                  </a:rPr>
                  <a:t>V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E6C4F4-1DFD-42B2-A95A-DD76A8F1694B}"/>
                  </a:ext>
                </a:extLst>
              </p:cNvPr>
              <p:cNvSpPr txBox="1"/>
              <p:nvPr/>
            </p:nvSpPr>
            <p:spPr>
              <a:xfrm rot="4951173" flipH="1">
                <a:off x="1185305" y="5120325"/>
                <a:ext cx="254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olored Crayons" panose="02000500000000000000" pitchFamily="2" charset="0"/>
                  </a:rPr>
                  <a:t>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2770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94C2F-8FC5-4856-AD50-46BC5979657C}"/>
              </a:ext>
            </a:extLst>
          </p:cNvPr>
          <p:cNvSpPr/>
          <p:nvPr/>
        </p:nvSpPr>
        <p:spPr>
          <a:xfrm>
            <a:off x="1110383" y="1198027"/>
            <a:ext cx="9832920" cy="561757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4BD76-7CB2-4915-A3E3-043A141B2FD3}"/>
              </a:ext>
            </a:extLst>
          </p:cNvPr>
          <p:cNvSpPr/>
          <p:nvPr/>
        </p:nvSpPr>
        <p:spPr>
          <a:xfrm>
            <a:off x="1110383" y="1223907"/>
            <a:ext cx="9832920" cy="4598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FEC8E-A27B-4DAF-B1EC-FD48A6CD2063}"/>
              </a:ext>
            </a:extLst>
          </p:cNvPr>
          <p:cNvSpPr txBox="1"/>
          <p:nvPr/>
        </p:nvSpPr>
        <p:spPr>
          <a:xfrm flipH="1">
            <a:off x="1110382" y="1175979"/>
            <a:ext cx="759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A Visual Representation - ThingTemplates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21FDC17-3DC2-4E6A-88EA-40DE6DDBE7EA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43E9C9-57DA-4EE1-92CA-B547018927E2}"/>
              </a:ext>
            </a:extLst>
          </p:cNvPr>
          <p:cNvSpPr txBox="1"/>
          <p:nvPr/>
        </p:nvSpPr>
        <p:spPr>
          <a:xfrm>
            <a:off x="569880" y="652350"/>
            <a:ext cx="8084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ThingWorx “Thing” Model - ThingTemplates</a:t>
            </a:r>
            <a:endParaRPr lang="fr-FR" altLang="zh-CN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4" name="Straight Connector 16">
            <a:extLst>
              <a:ext uri="{FF2B5EF4-FFF2-40B4-BE49-F238E27FC236}">
                <a16:creationId xmlns:a16="http://schemas.microsoft.com/office/drawing/2014/main" id="{73E72A44-F3B7-44DA-9CDD-C7987F815804}"/>
              </a:ext>
            </a:extLst>
          </p:cNvPr>
          <p:cNvCxnSpPr/>
          <p:nvPr/>
        </p:nvCxnSpPr>
        <p:spPr>
          <a:xfrm>
            <a:off x="1569256" y="2726247"/>
            <a:ext cx="847898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6AA55F0-4D5B-4409-854A-7720DC9857A1}"/>
              </a:ext>
            </a:extLst>
          </p:cNvPr>
          <p:cNvCxnSpPr/>
          <p:nvPr/>
        </p:nvCxnSpPr>
        <p:spPr>
          <a:xfrm>
            <a:off x="1569256" y="3784404"/>
            <a:ext cx="847898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2744D3-65B2-4729-88F4-C6379F4AE505}"/>
              </a:ext>
            </a:extLst>
          </p:cNvPr>
          <p:cNvCxnSpPr/>
          <p:nvPr/>
        </p:nvCxnSpPr>
        <p:spPr>
          <a:xfrm>
            <a:off x="1569256" y="5072877"/>
            <a:ext cx="847898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1">
            <a:extLst>
              <a:ext uri="{FF2B5EF4-FFF2-40B4-BE49-F238E27FC236}">
                <a16:creationId xmlns:a16="http://schemas.microsoft.com/office/drawing/2014/main" id="{73A3FD94-2DBC-45FE-B5B6-05FFDF0ED88A}"/>
              </a:ext>
            </a:extLst>
          </p:cNvPr>
          <p:cNvSpPr/>
          <p:nvPr/>
        </p:nvSpPr>
        <p:spPr>
          <a:xfrm>
            <a:off x="8545122" y="4119532"/>
            <a:ext cx="1620775" cy="68238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Refrigerated</a:t>
            </a:r>
          </a:p>
          <a:p>
            <a:pPr algn="ctr"/>
            <a:r>
              <a:rPr lang="en-GB" sz="1200" dirty="0">
                <a:solidFill>
                  <a:srgbClr val="FFFFFF"/>
                </a:solidFill>
              </a:rPr>
              <a:t>Truck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8" name="Oval 5">
            <a:extLst>
              <a:ext uri="{FF2B5EF4-FFF2-40B4-BE49-F238E27FC236}">
                <a16:creationId xmlns:a16="http://schemas.microsoft.com/office/drawing/2014/main" id="{E6DD9D42-5A94-4D4C-AEBD-8C26E46A39DC}"/>
              </a:ext>
            </a:extLst>
          </p:cNvPr>
          <p:cNvSpPr/>
          <p:nvPr/>
        </p:nvSpPr>
        <p:spPr>
          <a:xfrm>
            <a:off x="5605166" y="1826708"/>
            <a:ext cx="996286" cy="6823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Vehicle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9" name="Oval 6">
            <a:extLst>
              <a:ext uri="{FF2B5EF4-FFF2-40B4-BE49-F238E27FC236}">
                <a16:creationId xmlns:a16="http://schemas.microsoft.com/office/drawing/2014/main" id="{EFF8A1CF-5386-4B33-9075-D348A7AAA2C9}"/>
              </a:ext>
            </a:extLst>
          </p:cNvPr>
          <p:cNvSpPr/>
          <p:nvPr/>
        </p:nvSpPr>
        <p:spPr>
          <a:xfrm>
            <a:off x="7658018" y="2843466"/>
            <a:ext cx="996286" cy="68238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Truck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0" name="Oval 7">
            <a:extLst>
              <a:ext uri="{FF2B5EF4-FFF2-40B4-BE49-F238E27FC236}">
                <a16:creationId xmlns:a16="http://schemas.microsoft.com/office/drawing/2014/main" id="{5013C075-EE49-4E97-9D9E-3176E4EADF55}"/>
              </a:ext>
            </a:extLst>
          </p:cNvPr>
          <p:cNvSpPr/>
          <p:nvPr/>
        </p:nvSpPr>
        <p:spPr>
          <a:xfrm>
            <a:off x="3552316" y="2843466"/>
            <a:ext cx="996286" cy="6823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Car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1" name="Oval 9">
            <a:extLst>
              <a:ext uri="{FF2B5EF4-FFF2-40B4-BE49-F238E27FC236}">
                <a16:creationId xmlns:a16="http://schemas.microsoft.com/office/drawing/2014/main" id="{0433A625-6A3D-4350-ABC3-96FF9AEF3BF8}"/>
              </a:ext>
            </a:extLst>
          </p:cNvPr>
          <p:cNvSpPr/>
          <p:nvPr/>
        </p:nvSpPr>
        <p:spPr>
          <a:xfrm>
            <a:off x="4375730" y="4119532"/>
            <a:ext cx="1229436" cy="682388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rgbClr val="FFFFFF"/>
                </a:solidFill>
              </a:rPr>
              <a:t>Internal Combustion</a:t>
            </a:r>
            <a:r>
              <a:rPr lang="en-GB" sz="1600" dirty="0">
                <a:solidFill>
                  <a:srgbClr val="FFFFFF"/>
                </a:solidFill>
              </a:rPr>
              <a:t> </a:t>
            </a:r>
            <a:r>
              <a:rPr lang="en-GB" sz="1200" dirty="0">
                <a:solidFill>
                  <a:srgbClr val="FFFFFF"/>
                </a:solidFill>
              </a:rPr>
              <a:t>Car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2" name="Oval 10">
            <a:extLst>
              <a:ext uri="{FF2B5EF4-FFF2-40B4-BE49-F238E27FC236}">
                <a16:creationId xmlns:a16="http://schemas.microsoft.com/office/drawing/2014/main" id="{503690DF-E9E9-42D3-8974-FB13FDC694BF}"/>
              </a:ext>
            </a:extLst>
          </p:cNvPr>
          <p:cNvSpPr/>
          <p:nvPr/>
        </p:nvSpPr>
        <p:spPr>
          <a:xfrm>
            <a:off x="2765296" y="4119532"/>
            <a:ext cx="996286" cy="682388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Electric</a:t>
            </a:r>
          </a:p>
          <a:p>
            <a:pPr algn="ctr"/>
            <a:r>
              <a:rPr lang="en-GB" sz="1200" dirty="0">
                <a:solidFill>
                  <a:srgbClr val="FFFFFF"/>
                </a:solidFill>
              </a:rPr>
              <a:t>Car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3" name="Oval 12">
            <a:extLst>
              <a:ext uri="{FF2B5EF4-FFF2-40B4-BE49-F238E27FC236}">
                <a16:creationId xmlns:a16="http://schemas.microsoft.com/office/drawing/2014/main" id="{E64A08B8-6DAE-43F3-A7B0-D811F2A4B910}"/>
              </a:ext>
            </a:extLst>
          </p:cNvPr>
          <p:cNvSpPr/>
          <p:nvPr/>
        </p:nvSpPr>
        <p:spPr>
          <a:xfrm>
            <a:off x="6934688" y="4119532"/>
            <a:ext cx="996286" cy="68238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Tanker</a:t>
            </a:r>
          </a:p>
          <a:p>
            <a:pPr algn="ctr"/>
            <a:r>
              <a:rPr lang="en-GB" sz="1200" dirty="0">
                <a:solidFill>
                  <a:srgbClr val="FFFFFF"/>
                </a:solidFill>
              </a:rPr>
              <a:t>Truck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44" name="Straight Arrow Connector 14">
            <a:extLst>
              <a:ext uri="{FF2B5EF4-FFF2-40B4-BE49-F238E27FC236}">
                <a16:creationId xmlns:a16="http://schemas.microsoft.com/office/drawing/2014/main" id="{C85B91FE-6082-44AD-A252-428373015C88}"/>
              </a:ext>
            </a:extLst>
          </p:cNvPr>
          <p:cNvCxnSpPr>
            <a:stCxn id="38" idx="4"/>
          </p:cNvCxnSpPr>
          <p:nvPr/>
        </p:nvCxnSpPr>
        <p:spPr>
          <a:xfrm>
            <a:off x="6103310" y="2509096"/>
            <a:ext cx="1827665" cy="334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7">
            <a:extLst>
              <a:ext uri="{FF2B5EF4-FFF2-40B4-BE49-F238E27FC236}">
                <a16:creationId xmlns:a16="http://schemas.microsoft.com/office/drawing/2014/main" id="{97EFA0C6-4D1B-4479-A1C6-A331E80ACEE2}"/>
              </a:ext>
            </a:extLst>
          </p:cNvPr>
          <p:cNvCxnSpPr>
            <a:stCxn id="38" idx="4"/>
            <a:endCxn id="40" idx="7"/>
          </p:cNvCxnSpPr>
          <p:nvPr/>
        </p:nvCxnSpPr>
        <p:spPr>
          <a:xfrm flipH="1">
            <a:off x="4402699" y="2509097"/>
            <a:ext cx="1700610" cy="4343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21">
            <a:extLst>
              <a:ext uri="{FF2B5EF4-FFF2-40B4-BE49-F238E27FC236}">
                <a16:creationId xmlns:a16="http://schemas.microsoft.com/office/drawing/2014/main" id="{5A26EF40-C3AE-4647-BBD7-4C6DAA6BB73C}"/>
              </a:ext>
            </a:extLst>
          </p:cNvPr>
          <p:cNvCxnSpPr>
            <a:stCxn id="40" idx="4"/>
            <a:endCxn id="42" idx="0"/>
          </p:cNvCxnSpPr>
          <p:nvPr/>
        </p:nvCxnSpPr>
        <p:spPr>
          <a:xfrm flipH="1">
            <a:off x="3263439" y="3525854"/>
            <a:ext cx="787020" cy="5936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23">
            <a:extLst>
              <a:ext uri="{FF2B5EF4-FFF2-40B4-BE49-F238E27FC236}">
                <a16:creationId xmlns:a16="http://schemas.microsoft.com/office/drawing/2014/main" id="{D3CE108E-7D82-4CB1-93EE-E9AE8E68E499}"/>
              </a:ext>
            </a:extLst>
          </p:cNvPr>
          <p:cNvCxnSpPr>
            <a:stCxn id="40" idx="4"/>
            <a:endCxn id="41" idx="0"/>
          </p:cNvCxnSpPr>
          <p:nvPr/>
        </p:nvCxnSpPr>
        <p:spPr>
          <a:xfrm>
            <a:off x="4050460" y="3525854"/>
            <a:ext cx="939989" cy="5936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25">
            <a:extLst>
              <a:ext uri="{FF2B5EF4-FFF2-40B4-BE49-F238E27FC236}">
                <a16:creationId xmlns:a16="http://schemas.microsoft.com/office/drawing/2014/main" id="{E265C924-E577-4A47-A898-5D6B3F93542F}"/>
              </a:ext>
            </a:extLst>
          </p:cNvPr>
          <p:cNvCxnSpPr>
            <a:stCxn id="39" idx="4"/>
            <a:endCxn id="43" idx="7"/>
          </p:cNvCxnSpPr>
          <p:nvPr/>
        </p:nvCxnSpPr>
        <p:spPr>
          <a:xfrm flipH="1">
            <a:off x="7785071" y="3525855"/>
            <a:ext cx="371090" cy="693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7">
            <a:extLst>
              <a:ext uri="{FF2B5EF4-FFF2-40B4-BE49-F238E27FC236}">
                <a16:creationId xmlns:a16="http://schemas.microsoft.com/office/drawing/2014/main" id="{CC9F631E-E1E8-4EEE-B2DD-AB99A8E7F6F4}"/>
              </a:ext>
            </a:extLst>
          </p:cNvPr>
          <p:cNvCxnSpPr>
            <a:stCxn id="39" idx="4"/>
            <a:endCxn id="37" idx="1"/>
          </p:cNvCxnSpPr>
          <p:nvPr/>
        </p:nvCxnSpPr>
        <p:spPr>
          <a:xfrm>
            <a:off x="8156162" y="3525855"/>
            <a:ext cx="626317" cy="693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own Arrow 38">
            <a:extLst>
              <a:ext uri="{FF2B5EF4-FFF2-40B4-BE49-F238E27FC236}">
                <a16:creationId xmlns:a16="http://schemas.microsoft.com/office/drawing/2014/main" id="{D4300451-7420-4518-8B60-F7A5F76AECBD}"/>
              </a:ext>
            </a:extLst>
          </p:cNvPr>
          <p:cNvSpPr/>
          <p:nvPr/>
        </p:nvSpPr>
        <p:spPr>
          <a:xfrm>
            <a:off x="3193412" y="4874324"/>
            <a:ext cx="140541" cy="767610"/>
          </a:xfrm>
          <a:prstGeom prst="downArrow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8" name="Down Arrow 40">
            <a:extLst>
              <a:ext uri="{FF2B5EF4-FFF2-40B4-BE49-F238E27FC236}">
                <a16:creationId xmlns:a16="http://schemas.microsoft.com/office/drawing/2014/main" id="{B4E7B914-7C0E-4E39-9A5A-D334B4200E8D}"/>
              </a:ext>
            </a:extLst>
          </p:cNvPr>
          <p:cNvSpPr/>
          <p:nvPr/>
        </p:nvSpPr>
        <p:spPr>
          <a:xfrm>
            <a:off x="4920178" y="4874324"/>
            <a:ext cx="140541" cy="767610"/>
          </a:xfrm>
          <a:prstGeom prst="downArrow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9" name="TextBox 19">
            <a:extLst>
              <a:ext uri="{FF2B5EF4-FFF2-40B4-BE49-F238E27FC236}">
                <a16:creationId xmlns:a16="http://schemas.microsoft.com/office/drawing/2014/main" id="{FE53644D-F7B6-4303-B4DD-92799C8BBE90}"/>
              </a:ext>
            </a:extLst>
          </p:cNvPr>
          <p:cNvSpPr txBox="1"/>
          <p:nvPr/>
        </p:nvSpPr>
        <p:spPr>
          <a:xfrm>
            <a:off x="1569257" y="2254795"/>
            <a:ext cx="6876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dirty="0" err="1">
                <a:solidFill>
                  <a:srgbClr val="53565A"/>
                </a:solidFill>
              </a:rPr>
              <a:t>ThingTemplate</a:t>
            </a:r>
            <a:endParaRPr lang="en-GB" sz="800" dirty="0">
              <a:solidFill>
                <a:srgbClr val="53565A"/>
              </a:solidFill>
            </a:endParaRPr>
          </a:p>
          <a:p>
            <a:r>
              <a:rPr lang="en-GB" sz="800" dirty="0">
                <a:solidFill>
                  <a:srgbClr val="53565A"/>
                </a:solidFill>
              </a:rPr>
              <a:t>Level 1</a:t>
            </a:r>
          </a:p>
        </p:txBody>
      </p:sp>
      <p:sp>
        <p:nvSpPr>
          <p:cNvPr id="80" name="TextBox 41">
            <a:extLst>
              <a:ext uri="{FF2B5EF4-FFF2-40B4-BE49-F238E27FC236}">
                <a16:creationId xmlns:a16="http://schemas.microsoft.com/office/drawing/2014/main" id="{59BBE0AC-17A5-4D02-B07E-79169B5D5C33}"/>
              </a:ext>
            </a:extLst>
          </p:cNvPr>
          <p:cNvSpPr txBox="1"/>
          <p:nvPr/>
        </p:nvSpPr>
        <p:spPr>
          <a:xfrm>
            <a:off x="1569256" y="3095800"/>
            <a:ext cx="6876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dirty="0" err="1">
                <a:solidFill>
                  <a:srgbClr val="53565A"/>
                </a:solidFill>
              </a:rPr>
              <a:t>ThingTemplate</a:t>
            </a:r>
            <a:endParaRPr lang="en-GB" sz="800" dirty="0">
              <a:solidFill>
                <a:srgbClr val="53565A"/>
              </a:solidFill>
            </a:endParaRPr>
          </a:p>
          <a:p>
            <a:r>
              <a:rPr lang="en-GB" sz="800" dirty="0">
                <a:solidFill>
                  <a:srgbClr val="53565A"/>
                </a:solidFill>
              </a:rPr>
              <a:t>Level 2</a:t>
            </a:r>
          </a:p>
        </p:txBody>
      </p:sp>
      <p:sp>
        <p:nvSpPr>
          <p:cNvPr id="81" name="TextBox 42">
            <a:extLst>
              <a:ext uri="{FF2B5EF4-FFF2-40B4-BE49-F238E27FC236}">
                <a16:creationId xmlns:a16="http://schemas.microsoft.com/office/drawing/2014/main" id="{0323B7FC-BACD-4E87-B01F-A92190E1B7B1}"/>
              </a:ext>
            </a:extLst>
          </p:cNvPr>
          <p:cNvSpPr txBox="1"/>
          <p:nvPr/>
        </p:nvSpPr>
        <p:spPr>
          <a:xfrm>
            <a:off x="1569257" y="4337616"/>
            <a:ext cx="6876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dirty="0" err="1">
                <a:solidFill>
                  <a:srgbClr val="53565A"/>
                </a:solidFill>
              </a:rPr>
              <a:t>ThingTemplate</a:t>
            </a:r>
            <a:endParaRPr lang="en-GB" sz="800" dirty="0">
              <a:solidFill>
                <a:srgbClr val="53565A"/>
              </a:solidFill>
            </a:endParaRPr>
          </a:p>
          <a:p>
            <a:r>
              <a:rPr lang="en-GB" sz="800" dirty="0">
                <a:solidFill>
                  <a:srgbClr val="53565A"/>
                </a:solidFill>
              </a:rPr>
              <a:t>Level 3</a:t>
            </a:r>
          </a:p>
        </p:txBody>
      </p:sp>
      <p:sp>
        <p:nvSpPr>
          <p:cNvPr id="82" name="Down Arrow 36">
            <a:extLst>
              <a:ext uri="{FF2B5EF4-FFF2-40B4-BE49-F238E27FC236}">
                <a16:creationId xmlns:a16="http://schemas.microsoft.com/office/drawing/2014/main" id="{3DA8CD67-1B56-4C6D-96DB-D2405AC742BE}"/>
              </a:ext>
            </a:extLst>
          </p:cNvPr>
          <p:cNvSpPr/>
          <p:nvPr/>
        </p:nvSpPr>
        <p:spPr>
          <a:xfrm>
            <a:off x="7362561" y="4874324"/>
            <a:ext cx="140541" cy="7676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3" name="Down Arrow 43">
            <a:extLst>
              <a:ext uri="{FF2B5EF4-FFF2-40B4-BE49-F238E27FC236}">
                <a16:creationId xmlns:a16="http://schemas.microsoft.com/office/drawing/2014/main" id="{67E18140-8272-48DF-9B52-2C9AAA5F88D7}"/>
              </a:ext>
            </a:extLst>
          </p:cNvPr>
          <p:cNvSpPr/>
          <p:nvPr/>
        </p:nvSpPr>
        <p:spPr>
          <a:xfrm>
            <a:off x="9285238" y="4869638"/>
            <a:ext cx="140541" cy="76761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4" name="TextBox 46">
            <a:extLst>
              <a:ext uri="{FF2B5EF4-FFF2-40B4-BE49-F238E27FC236}">
                <a16:creationId xmlns:a16="http://schemas.microsoft.com/office/drawing/2014/main" id="{F3672655-9648-4535-A780-8B94DCA1829B}"/>
              </a:ext>
            </a:extLst>
          </p:cNvPr>
          <p:cNvSpPr txBox="1"/>
          <p:nvPr/>
        </p:nvSpPr>
        <p:spPr>
          <a:xfrm>
            <a:off x="1569256" y="5903179"/>
            <a:ext cx="38311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00" dirty="0">
                <a:solidFill>
                  <a:srgbClr val="53565A"/>
                </a:solidFill>
              </a:rPr>
              <a:t>Things</a:t>
            </a:r>
          </a:p>
        </p:txBody>
      </p:sp>
      <p:sp>
        <p:nvSpPr>
          <p:cNvPr id="85" name="Oval 47">
            <a:extLst>
              <a:ext uri="{FF2B5EF4-FFF2-40B4-BE49-F238E27FC236}">
                <a16:creationId xmlns:a16="http://schemas.microsoft.com/office/drawing/2014/main" id="{FA9DAF37-9F28-4420-A75B-68397D0C2280}"/>
              </a:ext>
            </a:extLst>
          </p:cNvPr>
          <p:cNvSpPr/>
          <p:nvPr/>
        </p:nvSpPr>
        <p:spPr>
          <a:xfrm>
            <a:off x="2337667" y="5715873"/>
            <a:ext cx="498143" cy="341194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EC1</a:t>
            </a:r>
          </a:p>
        </p:txBody>
      </p:sp>
      <p:sp>
        <p:nvSpPr>
          <p:cNvPr id="86" name="Oval 48">
            <a:extLst>
              <a:ext uri="{FF2B5EF4-FFF2-40B4-BE49-F238E27FC236}">
                <a16:creationId xmlns:a16="http://schemas.microsoft.com/office/drawing/2014/main" id="{B4B1E6BB-7CA1-4FC6-9995-7C18F9BB85A2}"/>
              </a:ext>
            </a:extLst>
          </p:cNvPr>
          <p:cNvSpPr/>
          <p:nvPr/>
        </p:nvSpPr>
        <p:spPr>
          <a:xfrm>
            <a:off x="2944340" y="5715873"/>
            <a:ext cx="498143" cy="341194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EC2</a:t>
            </a:r>
          </a:p>
        </p:txBody>
      </p:sp>
      <p:sp>
        <p:nvSpPr>
          <p:cNvPr id="87" name="Oval 49">
            <a:extLst>
              <a:ext uri="{FF2B5EF4-FFF2-40B4-BE49-F238E27FC236}">
                <a16:creationId xmlns:a16="http://schemas.microsoft.com/office/drawing/2014/main" id="{C438A2AA-189C-422B-92E2-B5456DFBFDBF}"/>
              </a:ext>
            </a:extLst>
          </p:cNvPr>
          <p:cNvSpPr/>
          <p:nvPr/>
        </p:nvSpPr>
        <p:spPr>
          <a:xfrm>
            <a:off x="3512511" y="5715873"/>
            <a:ext cx="498143" cy="341194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EC3</a:t>
            </a:r>
          </a:p>
        </p:txBody>
      </p:sp>
      <p:sp>
        <p:nvSpPr>
          <p:cNvPr id="88" name="Oval 50">
            <a:extLst>
              <a:ext uri="{FF2B5EF4-FFF2-40B4-BE49-F238E27FC236}">
                <a16:creationId xmlns:a16="http://schemas.microsoft.com/office/drawing/2014/main" id="{3A9CE485-0AE4-42D6-8A3F-3E78030E51EA}"/>
              </a:ext>
            </a:extLst>
          </p:cNvPr>
          <p:cNvSpPr/>
          <p:nvPr/>
        </p:nvSpPr>
        <p:spPr>
          <a:xfrm>
            <a:off x="2337666" y="6239191"/>
            <a:ext cx="498143" cy="341194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EC4</a:t>
            </a:r>
          </a:p>
        </p:txBody>
      </p:sp>
      <p:sp>
        <p:nvSpPr>
          <p:cNvPr id="89" name="Oval 51">
            <a:extLst>
              <a:ext uri="{FF2B5EF4-FFF2-40B4-BE49-F238E27FC236}">
                <a16:creationId xmlns:a16="http://schemas.microsoft.com/office/drawing/2014/main" id="{C54FF87B-81D3-49E2-8779-7C86436D9F83}"/>
              </a:ext>
            </a:extLst>
          </p:cNvPr>
          <p:cNvSpPr/>
          <p:nvPr/>
        </p:nvSpPr>
        <p:spPr>
          <a:xfrm>
            <a:off x="2944339" y="6239191"/>
            <a:ext cx="498143" cy="341194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EC5</a:t>
            </a:r>
          </a:p>
        </p:txBody>
      </p:sp>
      <p:sp>
        <p:nvSpPr>
          <p:cNvPr id="90" name="Oval 52">
            <a:extLst>
              <a:ext uri="{FF2B5EF4-FFF2-40B4-BE49-F238E27FC236}">
                <a16:creationId xmlns:a16="http://schemas.microsoft.com/office/drawing/2014/main" id="{6A61B880-746B-4AF5-9E32-015727252473}"/>
              </a:ext>
            </a:extLst>
          </p:cNvPr>
          <p:cNvSpPr/>
          <p:nvPr/>
        </p:nvSpPr>
        <p:spPr>
          <a:xfrm>
            <a:off x="3512510" y="6239191"/>
            <a:ext cx="498143" cy="341194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EC6</a:t>
            </a:r>
          </a:p>
        </p:txBody>
      </p:sp>
      <p:sp>
        <p:nvSpPr>
          <p:cNvPr id="91" name="Oval 53">
            <a:extLst>
              <a:ext uri="{FF2B5EF4-FFF2-40B4-BE49-F238E27FC236}">
                <a16:creationId xmlns:a16="http://schemas.microsoft.com/office/drawing/2014/main" id="{EF859C91-4FEA-40A7-AB7E-1F7B643DD481}"/>
              </a:ext>
            </a:extLst>
          </p:cNvPr>
          <p:cNvSpPr/>
          <p:nvPr/>
        </p:nvSpPr>
        <p:spPr>
          <a:xfrm>
            <a:off x="4454046" y="5671981"/>
            <a:ext cx="498143" cy="341194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IC1</a:t>
            </a:r>
          </a:p>
        </p:txBody>
      </p:sp>
      <p:sp>
        <p:nvSpPr>
          <p:cNvPr id="92" name="Oval 54">
            <a:extLst>
              <a:ext uri="{FF2B5EF4-FFF2-40B4-BE49-F238E27FC236}">
                <a16:creationId xmlns:a16="http://schemas.microsoft.com/office/drawing/2014/main" id="{623E3082-865C-4D71-B688-D8EB43AEF755}"/>
              </a:ext>
            </a:extLst>
          </p:cNvPr>
          <p:cNvSpPr/>
          <p:nvPr/>
        </p:nvSpPr>
        <p:spPr>
          <a:xfrm>
            <a:off x="5060719" y="5671981"/>
            <a:ext cx="498143" cy="341194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IC2</a:t>
            </a:r>
          </a:p>
        </p:txBody>
      </p:sp>
      <p:sp>
        <p:nvSpPr>
          <p:cNvPr id="93" name="Oval 55">
            <a:extLst>
              <a:ext uri="{FF2B5EF4-FFF2-40B4-BE49-F238E27FC236}">
                <a16:creationId xmlns:a16="http://schemas.microsoft.com/office/drawing/2014/main" id="{E393A6FC-0D0C-4831-BEDE-022CF57EDCC4}"/>
              </a:ext>
            </a:extLst>
          </p:cNvPr>
          <p:cNvSpPr/>
          <p:nvPr/>
        </p:nvSpPr>
        <p:spPr>
          <a:xfrm>
            <a:off x="4454045" y="6195299"/>
            <a:ext cx="498143" cy="341194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IC3</a:t>
            </a:r>
          </a:p>
        </p:txBody>
      </p:sp>
      <p:sp>
        <p:nvSpPr>
          <p:cNvPr id="94" name="Oval 56">
            <a:extLst>
              <a:ext uri="{FF2B5EF4-FFF2-40B4-BE49-F238E27FC236}">
                <a16:creationId xmlns:a16="http://schemas.microsoft.com/office/drawing/2014/main" id="{BD105E3C-D091-4191-AE5D-5BC9261316E3}"/>
              </a:ext>
            </a:extLst>
          </p:cNvPr>
          <p:cNvSpPr/>
          <p:nvPr/>
        </p:nvSpPr>
        <p:spPr>
          <a:xfrm>
            <a:off x="5060718" y="6195299"/>
            <a:ext cx="498143" cy="341194"/>
          </a:xfrm>
          <a:prstGeom prst="ellipse">
            <a:avLst/>
          </a:prstGeom>
          <a:solidFill>
            <a:srgbClr val="B4B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IC4</a:t>
            </a:r>
          </a:p>
        </p:txBody>
      </p:sp>
      <p:sp>
        <p:nvSpPr>
          <p:cNvPr id="95" name="Oval 57">
            <a:extLst>
              <a:ext uri="{FF2B5EF4-FFF2-40B4-BE49-F238E27FC236}">
                <a16:creationId xmlns:a16="http://schemas.microsoft.com/office/drawing/2014/main" id="{D8380CD2-B0F2-4119-ABE5-53D276BF97A6}"/>
              </a:ext>
            </a:extLst>
          </p:cNvPr>
          <p:cNvSpPr/>
          <p:nvPr/>
        </p:nvSpPr>
        <p:spPr>
          <a:xfrm>
            <a:off x="6702727" y="5715873"/>
            <a:ext cx="498143" cy="3411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TT1</a:t>
            </a:r>
          </a:p>
        </p:txBody>
      </p:sp>
      <p:sp>
        <p:nvSpPr>
          <p:cNvPr id="96" name="Oval 58">
            <a:extLst>
              <a:ext uri="{FF2B5EF4-FFF2-40B4-BE49-F238E27FC236}">
                <a16:creationId xmlns:a16="http://schemas.microsoft.com/office/drawing/2014/main" id="{29E99A5A-8BCD-408E-96CB-9E69D76CC582}"/>
              </a:ext>
            </a:extLst>
          </p:cNvPr>
          <p:cNvSpPr/>
          <p:nvPr/>
        </p:nvSpPr>
        <p:spPr>
          <a:xfrm>
            <a:off x="7309400" y="5715873"/>
            <a:ext cx="498143" cy="3411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TT2</a:t>
            </a:r>
          </a:p>
        </p:txBody>
      </p:sp>
      <p:sp>
        <p:nvSpPr>
          <p:cNvPr id="97" name="Oval 59">
            <a:extLst>
              <a:ext uri="{FF2B5EF4-FFF2-40B4-BE49-F238E27FC236}">
                <a16:creationId xmlns:a16="http://schemas.microsoft.com/office/drawing/2014/main" id="{8127BD70-1927-4849-869B-7224C122DDA4}"/>
              </a:ext>
            </a:extLst>
          </p:cNvPr>
          <p:cNvSpPr/>
          <p:nvPr/>
        </p:nvSpPr>
        <p:spPr>
          <a:xfrm>
            <a:off x="7877571" y="5715873"/>
            <a:ext cx="498143" cy="3411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TT3</a:t>
            </a:r>
          </a:p>
        </p:txBody>
      </p:sp>
      <p:sp>
        <p:nvSpPr>
          <p:cNvPr id="98" name="Oval 60">
            <a:extLst>
              <a:ext uri="{FF2B5EF4-FFF2-40B4-BE49-F238E27FC236}">
                <a16:creationId xmlns:a16="http://schemas.microsoft.com/office/drawing/2014/main" id="{5641D386-C5BE-4C05-BCB4-774E6B142EF4}"/>
              </a:ext>
            </a:extLst>
          </p:cNvPr>
          <p:cNvSpPr/>
          <p:nvPr/>
        </p:nvSpPr>
        <p:spPr>
          <a:xfrm>
            <a:off x="6702726" y="6239191"/>
            <a:ext cx="498143" cy="3411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TT4</a:t>
            </a:r>
          </a:p>
        </p:txBody>
      </p:sp>
      <p:sp>
        <p:nvSpPr>
          <p:cNvPr id="99" name="Oval 61">
            <a:extLst>
              <a:ext uri="{FF2B5EF4-FFF2-40B4-BE49-F238E27FC236}">
                <a16:creationId xmlns:a16="http://schemas.microsoft.com/office/drawing/2014/main" id="{D7EF3E1A-20FD-43B7-A9CE-420DDF073B2F}"/>
              </a:ext>
            </a:extLst>
          </p:cNvPr>
          <p:cNvSpPr/>
          <p:nvPr/>
        </p:nvSpPr>
        <p:spPr>
          <a:xfrm>
            <a:off x="7309399" y="6239191"/>
            <a:ext cx="498143" cy="3411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TT5</a:t>
            </a:r>
          </a:p>
        </p:txBody>
      </p:sp>
      <p:sp>
        <p:nvSpPr>
          <p:cNvPr id="100" name="Oval 62">
            <a:extLst>
              <a:ext uri="{FF2B5EF4-FFF2-40B4-BE49-F238E27FC236}">
                <a16:creationId xmlns:a16="http://schemas.microsoft.com/office/drawing/2014/main" id="{025D7D67-38BE-4AE3-B59F-71E665F4AD80}"/>
              </a:ext>
            </a:extLst>
          </p:cNvPr>
          <p:cNvSpPr/>
          <p:nvPr/>
        </p:nvSpPr>
        <p:spPr>
          <a:xfrm>
            <a:off x="7877570" y="6239191"/>
            <a:ext cx="498143" cy="3411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TT6</a:t>
            </a:r>
          </a:p>
        </p:txBody>
      </p:sp>
      <p:sp>
        <p:nvSpPr>
          <p:cNvPr id="101" name="Oval 63">
            <a:extLst>
              <a:ext uri="{FF2B5EF4-FFF2-40B4-BE49-F238E27FC236}">
                <a16:creationId xmlns:a16="http://schemas.microsoft.com/office/drawing/2014/main" id="{0396E37D-9AAB-491F-A6FA-D72A326E54F6}"/>
              </a:ext>
            </a:extLst>
          </p:cNvPr>
          <p:cNvSpPr/>
          <p:nvPr/>
        </p:nvSpPr>
        <p:spPr>
          <a:xfrm>
            <a:off x="8819106" y="5671981"/>
            <a:ext cx="498143" cy="3411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RT1</a:t>
            </a:r>
          </a:p>
        </p:txBody>
      </p:sp>
      <p:sp>
        <p:nvSpPr>
          <p:cNvPr id="102" name="Oval 64">
            <a:extLst>
              <a:ext uri="{FF2B5EF4-FFF2-40B4-BE49-F238E27FC236}">
                <a16:creationId xmlns:a16="http://schemas.microsoft.com/office/drawing/2014/main" id="{2B463539-A0B2-41DA-802E-19CEF4780846}"/>
              </a:ext>
            </a:extLst>
          </p:cNvPr>
          <p:cNvSpPr/>
          <p:nvPr/>
        </p:nvSpPr>
        <p:spPr>
          <a:xfrm>
            <a:off x="9425779" y="5671981"/>
            <a:ext cx="498143" cy="3411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RT2</a:t>
            </a:r>
          </a:p>
        </p:txBody>
      </p:sp>
      <p:sp>
        <p:nvSpPr>
          <p:cNvPr id="103" name="Oval 65">
            <a:extLst>
              <a:ext uri="{FF2B5EF4-FFF2-40B4-BE49-F238E27FC236}">
                <a16:creationId xmlns:a16="http://schemas.microsoft.com/office/drawing/2014/main" id="{8354F114-197F-4003-B099-9B78805BDC84}"/>
              </a:ext>
            </a:extLst>
          </p:cNvPr>
          <p:cNvSpPr/>
          <p:nvPr/>
        </p:nvSpPr>
        <p:spPr>
          <a:xfrm>
            <a:off x="8819105" y="6195299"/>
            <a:ext cx="498143" cy="3411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RT3</a:t>
            </a:r>
          </a:p>
        </p:txBody>
      </p:sp>
      <p:sp>
        <p:nvSpPr>
          <p:cNvPr id="104" name="Oval 66">
            <a:extLst>
              <a:ext uri="{FF2B5EF4-FFF2-40B4-BE49-F238E27FC236}">
                <a16:creationId xmlns:a16="http://schemas.microsoft.com/office/drawing/2014/main" id="{776178C1-6CCE-425A-A9AF-34108A684F76}"/>
              </a:ext>
            </a:extLst>
          </p:cNvPr>
          <p:cNvSpPr/>
          <p:nvPr/>
        </p:nvSpPr>
        <p:spPr>
          <a:xfrm>
            <a:off x="9425778" y="6195299"/>
            <a:ext cx="498143" cy="3411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FFFFFF"/>
                </a:solidFill>
              </a:rPr>
              <a:t>RT4</a:t>
            </a:r>
          </a:p>
        </p:txBody>
      </p:sp>
    </p:spTree>
    <p:extLst>
      <p:ext uri="{BB962C8B-B14F-4D97-AF65-F5344CB8AC3E}">
        <p14:creationId xmlns:p14="http://schemas.microsoft.com/office/powerpoint/2010/main" val="346690896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94C2F-8FC5-4856-AD50-46BC5979657C}"/>
              </a:ext>
            </a:extLst>
          </p:cNvPr>
          <p:cNvSpPr/>
          <p:nvPr/>
        </p:nvSpPr>
        <p:spPr>
          <a:xfrm>
            <a:off x="1110383" y="1198027"/>
            <a:ext cx="9832920" cy="561757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4BD76-7CB2-4915-A3E3-043A141B2FD3}"/>
              </a:ext>
            </a:extLst>
          </p:cNvPr>
          <p:cNvSpPr/>
          <p:nvPr/>
        </p:nvSpPr>
        <p:spPr>
          <a:xfrm>
            <a:off x="1110383" y="1223907"/>
            <a:ext cx="9832920" cy="4598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FEC8E-A27B-4DAF-B1EC-FD48A6CD2063}"/>
              </a:ext>
            </a:extLst>
          </p:cNvPr>
          <p:cNvSpPr txBox="1"/>
          <p:nvPr/>
        </p:nvSpPr>
        <p:spPr>
          <a:xfrm flipH="1">
            <a:off x="1110382" y="1175979"/>
            <a:ext cx="759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A Visual </a:t>
            </a:r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Representation</a:t>
            </a:r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- </a:t>
            </a:r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ThingShapes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21FDC17-3DC2-4E6A-88EA-40DE6DDBE7EA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43E9C9-57DA-4EE1-92CA-B547018927E2}"/>
              </a:ext>
            </a:extLst>
          </p:cNvPr>
          <p:cNvSpPr txBox="1"/>
          <p:nvPr/>
        </p:nvSpPr>
        <p:spPr>
          <a:xfrm>
            <a:off x="569880" y="652350"/>
            <a:ext cx="8084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en-US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ThingWorx</a:t>
            </a:r>
            <a:r>
              <a:rPr lang="en-US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“Thing” Model - </a:t>
            </a:r>
            <a:r>
              <a:rPr lang="en-US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ThingShapes</a:t>
            </a:r>
            <a:endParaRPr lang="fr-FR" altLang="zh-CN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" name="Oval 6">
            <a:extLst>
              <a:ext uri="{FF2B5EF4-FFF2-40B4-BE49-F238E27FC236}">
                <a16:creationId xmlns:a16="http://schemas.microsoft.com/office/drawing/2014/main" id="{EE56FD09-5F3A-4476-95AE-4EC65A07714D}"/>
              </a:ext>
            </a:extLst>
          </p:cNvPr>
          <p:cNvSpPr/>
          <p:nvPr/>
        </p:nvSpPr>
        <p:spPr>
          <a:xfrm>
            <a:off x="2522460" y="2992082"/>
            <a:ext cx="996286" cy="68238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Truck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52" name="Straight Arrow Connector 27">
            <a:extLst>
              <a:ext uri="{FF2B5EF4-FFF2-40B4-BE49-F238E27FC236}">
                <a16:creationId xmlns:a16="http://schemas.microsoft.com/office/drawing/2014/main" id="{04EDF202-9858-4E4F-B95D-A79A53AACD8D}"/>
              </a:ext>
            </a:extLst>
          </p:cNvPr>
          <p:cNvCxnSpPr>
            <a:stCxn id="51" idx="4"/>
            <a:endCxn id="53" idx="0"/>
          </p:cNvCxnSpPr>
          <p:nvPr/>
        </p:nvCxnSpPr>
        <p:spPr>
          <a:xfrm>
            <a:off x="3020603" y="3674471"/>
            <a:ext cx="0" cy="908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26">
            <a:extLst>
              <a:ext uri="{FF2B5EF4-FFF2-40B4-BE49-F238E27FC236}">
                <a16:creationId xmlns:a16="http://schemas.microsoft.com/office/drawing/2014/main" id="{D9E73B65-4A9F-47DE-B691-FB66C8B0C69C}"/>
              </a:ext>
            </a:extLst>
          </p:cNvPr>
          <p:cNvSpPr/>
          <p:nvPr/>
        </p:nvSpPr>
        <p:spPr>
          <a:xfrm>
            <a:off x="2219283" y="4582807"/>
            <a:ext cx="1602640" cy="68238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Refrigerated</a:t>
            </a:r>
          </a:p>
          <a:p>
            <a:pPr algn="ctr"/>
            <a:r>
              <a:rPr lang="en-GB" sz="1200" dirty="0">
                <a:solidFill>
                  <a:srgbClr val="FFFFFF"/>
                </a:solidFill>
              </a:rPr>
              <a:t>Truck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4" name="Oval 28">
            <a:extLst>
              <a:ext uri="{FF2B5EF4-FFF2-40B4-BE49-F238E27FC236}">
                <a16:creationId xmlns:a16="http://schemas.microsoft.com/office/drawing/2014/main" id="{874719A8-914D-48C7-B02C-49B3650BB659}"/>
              </a:ext>
            </a:extLst>
          </p:cNvPr>
          <p:cNvSpPr/>
          <p:nvPr/>
        </p:nvSpPr>
        <p:spPr>
          <a:xfrm>
            <a:off x="7914138" y="2992082"/>
            <a:ext cx="1299463" cy="6823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Vending Machine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55" name="Straight Arrow Connector 29">
            <a:extLst>
              <a:ext uri="{FF2B5EF4-FFF2-40B4-BE49-F238E27FC236}">
                <a16:creationId xmlns:a16="http://schemas.microsoft.com/office/drawing/2014/main" id="{8DC27797-577F-4AF8-9DA7-4DC397F47895}"/>
              </a:ext>
            </a:extLst>
          </p:cNvPr>
          <p:cNvCxnSpPr>
            <a:stCxn id="54" idx="4"/>
            <a:endCxn id="56" idx="0"/>
          </p:cNvCxnSpPr>
          <p:nvPr/>
        </p:nvCxnSpPr>
        <p:spPr>
          <a:xfrm flipH="1">
            <a:off x="8563869" y="3674471"/>
            <a:ext cx="1" cy="908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34">
            <a:extLst>
              <a:ext uri="{FF2B5EF4-FFF2-40B4-BE49-F238E27FC236}">
                <a16:creationId xmlns:a16="http://schemas.microsoft.com/office/drawing/2014/main" id="{B073CD2C-596C-40F1-A4C5-1A948177EE20}"/>
              </a:ext>
            </a:extLst>
          </p:cNvPr>
          <p:cNvSpPr/>
          <p:nvPr/>
        </p:nvSpPr>
        <p:spPr>
          <a:xfrm>
            <a:off x="7762548" y="4582807"/>
            <a:ext cx="1602640" cy="6823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FFFFFF"/>
                </a:solidFill>
              </a:rPr>
              <a:t>Refrigerated</a:t>
            </a:r>
          </a:p>
          <a:p>
            <a:pPr algn="ctr"/>
            <a:r>
              <a:rPr lang="en-GB" sz="1200" dirty="0">
                <a:solidFill>
                  <a:srgbClr val="FFFFFF"/>
                </a:solidFill>
              </a:rPr>
              <a:t>Vending Machine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7" name="Hexagon 15">
            <a:extLst>
              <a:ext uri="{FF2B5EF4-FFF2-40B4-BE49-F238E27FC236}">
                <a16:creationId xmlns:a16="http://schemas.microsoft.com/office/drawing/2014/main" id="{BCDC9199-E49F-441F-A10F-D74A4E58BA26}"/>
              </a:ext>
            </a:extLst>
          </p:cNvPr>
          <p:cNvSpPr/>
          <p:nvPr/>
        </p:nvSpPr>
        <p:spPr>
          <a:xfrm>
            <a:off x="4596370" y="1951666"/>
            <a:ext cx="2240145" cy="1825923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Refrigerated Unit</a:t>
            </a:r>
          </a:p>
          <a:p>
            <a:pPr algn="ctr"/>
            <a:endParaRPr lang="en-GB" dirty="0">
              <a:solidFill>
                <a:srgbClr val="FFFFFF"/>
              </a:solidFill>
            </a:endParaRPr>
          </a:p>
          <a:p>
            <a:pPr algn="ctr"/>
            <a:r>
              <a:rPr lang="en-GB" b="1" dirty="0" err="1">
                <a:solidFill>
                  <a:srgbClr val="FFFFFF"/>
                </a:solidFill>
              </a:rPr>
              <a:t>ThingShape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58" name="Rounded Rectangle 16">
            <a:extLst>
              <a:ext uri="{FF2B5EF4-FFF2-40B4-BE49-F238E27FC236}">
                <a16:creationId xmlns:a16="http://schemas.microsoft.com/office/drawing/2014/main" id="{27749514-D0DA-4A76-AEAF-8E640BEC03F1}"/>
              </a:ext>
            </a:extLst>
          </p:cNvPr>
          <p:cNvSpPr/>
          <p:nvPr/>
        </p:nvSpPr>
        <p:spPr>
          <a:xfrm>
            <a:off x="4350708" y="4582807"/>
            <a:ext cx="2731465" cy="18726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FFFF"/>
                </a:solidFill>
              </a:rPr>
              <a:t>Properties:</a:t>
            </a:r>
          </a:p>
          <a:p>
            <a:pPr algn="ctr"/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Operating Temperature</a:t>
            </a:r>
          </a:p>
          <a:p>
            <a:r>
              <a:rPr lang="en-GB" dirty="0">
                <a:solidFill>
                  <a:srgbClr val="FFFFFF"/>
                </a:solidFill>
              </a:rPr>
              <a:t>Capacity</a:t>
            </a:r>
          </a:p>
          <a:p>
            <a:r>
              <a:rPr lang="en-GB" dirty="0">
                <a:solidFill>
                  <a:srgbClr val="FFFFFF"/>
                </a:solidFill>
              </a:rPr>
              <a:t>Power Consumption</a:t>
            </a:r>
          </a:p>
          <a:p>
            <a:r>
              <a:rPr lang="en-GB" dirty="0">
                <a:solidFill>
                  <a:srgbClr val="FFFFFF"/>
                </a:solidFill>
              </a:rPr>
              <a:t>Heat Output</a:t>
            </a:r>
          </a:p>
        </p:txBody>
      </p:sp>
      <p:sp>
        <p:nvSpPr>
          <p:cNvPr id="59" name="Down Arrow 18">
            <a:extLst>
              <a:ext uri="{FF2B5EF4-FFF2-40B4-BE49-F238E27FC236}">
                <a16:creationId xmlns:a16="http://schemas.microsoft.com/office/drawing/2014/main" id="{B3D94252-AB35-4DEE-95B4-0BFDB10A9099}"/>
              </a:ext>
            </a:extLst>
          </p:cNvPr>
          <p:cNvSpPr/>
          <p:nvPr/>
        </p:nvSpPr>
        <p:spPr>
          <a:xfrm>
            <a:off x="5463958" y="3929914"/>
            <a:ext cx="504967" cy="54591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60" name="Straight Arrow Connector 20">
            <a:extLst>
              <a:ext uri="{FF2B5EF4-FFF2-40B4-BE49-F238E27FC236}">
                <a16:creationId xmlns:a16="http://schemas.microsoft.com/office/drawing/2014/main" id="{90348536-90C8-47A4-B8D3-534F817B455C}"/>
              </a:ext>
            </a:extLst>
          </p:cNvPr>
          <p:cNvCxnSpPr>
            <a:stCxn id="57" idx="2"/>
            <a:endCxn id="53" idx="7"/>
          </p:cNvCxnSpPr>
          <p:nvPr/>
        </p:nvCxnSpPr>
        <p:spPr>
          <a:xfrm flipH="1">
            <a:off x="3587222" y="3777588"/>
            <a:ext cx="1465628" cy="905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4">
            <a:extLst>
              <a:ext uri="{FF2B5EF4-FFF2-40B4-BE49-F238E27FC236}">
                <a16:creationId xmlns:a16="http://schemas.microsoft.com/office/drawing/2014/main" id="{72BC5F58-0817-4C8F-A77D-7952264A8C85}"/>
              </a:ext>
            </a:extLst>
          </p:cNvPr>
          <p:cNvCxnSpPr>
            <a:stCxn id="57" idx="1"/>
            <a:endCxn id="56" idx="1"/>
          </p:cNvCxnSpPr>
          <p:nvPr/>
        </p:nvCxnSpPr>
        <p:spPr>
          <a:xfrm>
            <a:off x="6380033" y="3777588"/>
            <a:ext cx="1617216" cy="905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567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94C2F-8FC5-4856-AD50-46BC5979657C}"/>
              </a:ext>
            </a:extLst>
          </p:cNvPr>
          <p:cNvSpPr/>
          <p:nvPr/>
        </p:nvSpPr>
        <p:spPr>
          <a:xfrm>
            <a:off x="1110383" y="1217691"/>
            <a:ext cx="9832920" cy="53404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658531" y="1749001"/>
            <a:ext cx="8970139" cy="4696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ThingTemplate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has to inherit from one and only one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ThingTemplate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isn’t a mad as it first sounds….</a:t>
            </a:r>
          </a:p>
          <a:p>
            <a:pPr fontAlgn="base">
              <a:lnSpc>
                <a:spcPct val="150000"/>
              </a:lnSpc>
            </a:pP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ThingWorx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has a collection of what are called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BaseThingTemplates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These are “special”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ThingTemplates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that do not have a parent.</a:t>
            </a:r>
          </a:p>
          <a:p>
            <a:pPr marL="285750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are a number of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BaseThingTemplates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Each serves a different purpose.</a:t>
            </a:r>
          </a:p>
          <a:p>
            <a:pPr marL="742950" lvl="1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current full list is (Bold denotes used in this class):</a:t>
            </a:r>
          </a:p>
          <a:p>
            <a:pPr fontAlgn="base">
              <a:lnSpc>
                <a:spcPct val="150000"/>
              </a:lnSpc>
            </a:pPr>
            <a:b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Wiki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EMSGateway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ContentCrawler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RemoteThing</a:t>
            </a:r>
            <a:r>
              <a: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, Blog, Stream, Timer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RemoteThingWithTunnels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RemoteThingWithFileTransfer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RemoteDatabase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ThingWorxServer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ConnectionServer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GenericThing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Security Monitor, </a:t>
            </a:r>
            <a:r>
              <a:rPr lang="en-US" sz="1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DataTable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RemoteThingWithTunnelsAndFileTransfer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SDKGateway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Scheduler,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DataBase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FileRepository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RemoteDataTable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RemoteBlog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RemoteStream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RemoteWiki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Mailserver</a:t>
            </a:r>
            <a:endParaRPr lang="en-US" sz="1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4BD76-7CB2-4915-A3E3-043A141B2FD3}"/>
              </a:ext>
            </a:extLst>
          </p:cNvPr>
          <p:cNvSpPr/>
          <p:nvPr/>
        </p:nvSpPr>
        <p:spPr>
          <a:xfrm>
            <a:off x="1110383" y="1253403"/>
            <a:ext cx="9832920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FEC8E-A27B-4DAF-B1EC-FD48A6CD2063}"/>
              </a:ext>
            </a:extLst>
          </p:cNvPr>
          <p:cNvSpPr txBox="1"/>
          <p:nvPr/>
        </p:nvSpPr>
        <p:spPr>
          <a:xfrm flipH="1">
            <a:off x="4112572" y="1253403"/>
            <a:ext cx="36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THINGTEMPLATES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21FDC17-3DC2-4E6A-88EA-40DE6DDBE7EA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43E9C9-57DA-4EE1-92CA-B547018927E2}"/>
              </a:ext>
            </a:extLst>
          </p:cNvPr>
          <p:cNvSpPr txBox="1"/>
          <p:nvPr/>
        </p:nvSpPr>
        <p:spPr>
          <a:xfrm>
            <a:off x="569880" y="652350"/>
            <a:ext cx="435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 </a:t>
            </a:r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ThingTemplates</a:t>
            </a:r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(1/2)</a:t>
            </a:r>
          </a:p>
        </p:txBody>
      </p:sp>
    </p:spTree>
    <p:extLst>
      <p:ext uri="{BB962C8B-B14F-4D97-AF65-F5344CB8AC3E}">
        <p14:creationId xmlns:p14="http://schemas.microsoft.com/office/powerpoint/2010/main" val="335825119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94C2F-8FC5-4856-AD50-46BC5979657C}"/>
              </a:ext>
            </a:extLst>
          </p:cNvPr>
          <p:cNvSpPr/>
          <p:nvPr/>
        </p:nvSpPr>
        <p:spPr>
          <a:xfrm>
            <a:off x="1110383" y="1217691"/>
            <a:ext cx="9832920" cy="53404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658531" y="1749001"/>
            <a:ext cx="8970139" cy="4142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Many of the Base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ThingTemplates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are there to enable other data types:</a:t>
            </a:r>
          </a:p>
          <a:p>
            <a:pPr marL="742950" lvl="1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Blog, Wiki,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DataTable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Stream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etc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We will look at some of these in more detail later in the course</a:t>
            </a:r>
          </a:p>
          <a:p>
            <a:pPr marL="285750" indent="-285750" fontAlgn="base">
              <a:lnSpc>
                <a:spcPct val="150000"/>
              </a:lnSpc>
              <a:buBlip>
                <a:blip r:embed="rId2"/>
              </a:buBlip>
            </a:pP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Other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BaseThingTemplates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enable specific capability</a:t>
            </a:r>
          </a:p>
          <a:p>
            <a:pPr marL="742950" lvl="1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Timer,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ContentCrawler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SecurityMonitor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fontAlgn="base">
              <a:lnSpc>
                <a:spcPct val="150000"/>
              </a:lnSpc>
              <a:buBlip>
                <a:blip r:embed="rId2"/>
              </a:buBlip>
            </a:pP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For data modelling in this course we will be using two Base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ThingTemplates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GenericThing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Blip>
                <a:blip r:embed="rId2"/>
              </a:buBlip>
            </a:pP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RemoteThing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4BD76-7CB2-4915-A3E3-043A141B2FD3}"/>
              </a:ext>
            </a:extLst>
          </p:cNvPr>
          <p:cNvSpPr/>
          <p:nvPr/>
        </p:nvSpPr>
        <p:spPr>
          <a:xfrm>
            <a:off x="1110383" y="1253403"/>
            <a:ext cx="9832920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FEC8E-A27B-4DAF-B1EC-FD48A6CD2063}"/>
              </a:ext>
            </a:extLst>
          </p:cNvPr>
          <p:cNvSpPr txBox="1"/>
          <p:nvPr/>
        </p:nvSpPr>
        <p:spPr>
          <a:xfrm flipH="1">
            <a:off x="4112572" y="1253403"/>
            <a:ext cx="36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THINGTEMPLATES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21FDC17-3DC2-4E6A-88EA-40DE6DDBE7EA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43E9C9-57DA-4EE1-92CA-B547018927E2}"/>
              </a:ext>
            </a:extLst>
          </p:cNvPr>
          <p:cNvSpPr txBox="1"/>
          <p:nvPr/>
        </p:nvSpPr>
        <p:spPr>
          <a:xfrm>
            <a:off x="569880" y="652350"/>
            <a:ext cx="435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 </a:t>
            </a:r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ThingTemplates</a:t>
            </a:r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(2/2)</a:t>
            </a:r>
          </a:p>
        </p:txBody>
      </p:sp>
    </p:spTree>
    <p:extLst>
      <p:ext uri="{BB962C8B-B14F-4D97-AF65-F5344CB8AC3E}">
        <p14:creationId xmlns:p14="http://schemas.microsoft.com/office/powerpoint/2010/main" val="155022736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94C2F-8FC5-4856-AD50-46BC5979657C}"/>
              </a:ext>
            </a:extLst>
          </p:cNvPr>
          <p:cNvSpPr/>
          <p:nvPr/>
        </p:nvSpPr>
        <p:spPr>
          <a:xfrm>
            <a:off x="1110383" y="1217691"/>
            <a:ext cx="9832920" cy="53404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326243" y="1906463"/>
            <a:ext cx="9401199" cy="396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GenericThing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Base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ThingTemplate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is the simplest staring point for a modelled Thing</a:t>
            </a:r>
          </a:p>
          <a:p>
            <a:pPr marL="285750" indent="-285750" fontAlgn="base">
              <a:lnSpc>
                <a:spcPct val="20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It has a set of Properties, Services, Events &amp; Subscriptions that are inherited by all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ThingTemplates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that use it.</a:t>
            </a:r>
          </a:p>
          <a:p>
            <a:pPr marL="285750" indent="-285750" fontAlgn="base">
              <a:lnSpc>
                <a:spcPct val="20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RemoteThing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has the same basic features as the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GenericThing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but also gains</a:t>
            </a:r>
          </a:p>
          <a:p>
            <a:pPr marL="742950" lvl="1" indent="-285750" fontAlgn="base">
              <a:lnSpc>
                <a:spcPct val="20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Some extra properties from the Connectable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ThingShape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fontAlgn="base">
              <a:lnSpc>
                <a:spcPct val="20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Some extra services from the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GetRemoteMetadata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ThingShape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00150" lvl="2" indent="-285750" fontAlgn="base">
              <a:lnSpc>
                <a:spcPct val="20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Note Connectable and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GetRemoteMetaData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ThingShapes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are System objects.</a:t>
            </a:r>
          </a:p>
          <a:p>
            <a:pPr marL="285750" indent="-285750" fontAlgn="base">
              <a:lnSpc>
                <a:spcPct val="20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These extra capabilities allow Things that have inherited from the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RemoteThing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Template to connect to and receive data from remote things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4BD76-7CB2-4915-A3E3-043A141B2FD3}"/>
              </a:ext>
            </a:extLst>
          </p:cNvPr>
          <p:cNvSpPr/>
          <p:nvPr/>
        </p:nvSpPr>
        <p:spPr>
          <a:xfrm>
            <a:off x="1110383" y="1253403"/>
            <a:ext cx="9832920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FEC8E-A27B-4DAF-B1EC-FD48A6CD2063}"/>
              </a:ext>
            </a:extLst>
          </p:cNvPr>
          <p:cNvSpPr txBox="1"/>
          <p:nvPr/>
        </p:nvSpPr>
        <p:spPr>
          <a:xfrm flipH="1">
            <a:off x="4112572" y="1253403"/>
            <a:ext cx="36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THINGTEMPLATES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21FDC17-3DC2-4E6A-88EA-40DE6DDBE7EA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43E9C9-57DA-4EE1-92CA-B547018927E2}"/>
              </a:ext>
            </a:extLst>
          </p:cNvPr>
          <p:cNvSpPr txBox="1"/>
          <p:nvPr/>
        </p:nvSpPr>
        <p:spPr>
          <a:xfrm>
            <a:off x="569880" y="652350"/>
            <a:ext cx="609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 </a:t>
            </a:r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ThingTemplates</a:t>
            </a:r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Extensibility</a:t>
            </a:r>
            <a:endParaRPr lang="fr-FR" altLang="zh-CN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02616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>
            <a:extLst>
              <a:ext uri="{FF2B5EF4-FFF2-40B4-BE49-F238E27FC236}">
                <a16:creationId xmlns:a16="http://schemas.microsoft.com/office/drawing/2014/main" id="{AA29EF0F-365B-410D-8FBC-1E3DF8566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5371FF6-9F52-48D1-A22A-138AA4AB705A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CONSOLIDATION DES CONNAISSANCES</a:t>
            </a:r>
          </a:p>
        </p:txBody>
      </p:sp>
    </p:spTree>
    <p:extLst>
      <p:ext uri="{BB962C8B-B14F-4D97-AF65-F5344CB8AC3E}">
        <p14:creationId xmlns:p14="http://schemas.microsoft.com/office/powerpoint/2010/main" val="72279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519341" y="547687"/>
            <a:ext cx="11505511" cy="5279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GB" sz="2000" dirty="0">
                <a:latin typeface="Colored Crayons" panose="02000500000000000000" pitchFamily="2" charset="0"/>
                <a:cs typeface="Calibri Light" panose="020F0302020204030204" pitchFamily="34" charset="0"/>
              </a:rPr>
              <a:t> Thing Shape 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Base definition component. Top of inheritance structure. Should have unique </a:t>
            </a:r>
            <a:r>
              <a:rPr lang="en-GB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behaviors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GB" sz="2000" dirty="0">
                <a:latin typeface="Colored Crayons" panose="02000500000000000000" pitchFamily="2" charset="0"/>
                <a:cs typeface="Calibri Light" panose="020F0302020204030204" pitchFamily="34" charset="0"/>
              </a:rPr>
              <a:t> Thing Template 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Used to model a set of similar objects. Can implement multiple Thing Shapes and one Thing Template.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GB" sz="2000" dirty="0">
                <a:latin typeface="Colored Crayons" panose="02000500000000000000" pitchFamily="2" charset="0"/>
                <a:cs typeface="Calibri Light" panose="020F0302020204030204" pitchFamily="34" charset="0"/>
              </a:rPr>
              <a:t> Thing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A specific instance of an object or system. Can implement one Thing Template and multiple Thing Shapes.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GB" sz="2000" dirty="0">
                <a:latin typeface="Colored Crayons" panose="02000500000000000000" pitchFamily="2" charset="0"/>
                <a:cs typeface="Calibri Light" panose="020F0302020204030204" pitchFamily="34" charset="0"/>
              </a:rPr>
              <a:t> Property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Describes the current conditions of a Thing.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GB" sz="2000" dirty="0">
                <a:latin typeface="Colored Crayons" panose="02000500000000000000" pitchFamily="2" charset="0"/>
                <a:cs typeface="Calibri Light" panose="020F0302020204030204" pitchFamily="34" charset="0"/>
              </a:rPr>
              <a:t> Service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Function a Thing can perform. Built with Script Handler.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GB" sz="2000" dirty="0">
                <a:latin typeface="Colored Crayons" panose="02000500000000000000" pitchFamily="2" charset="0"/>
                <a:cs typeface="Calibri Light" panose="020F0302020204030204" pitchFamily="34" charset="0"/>
              </a:rPr>
              <a:t> Event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When triggered, sends data to a subscriber.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000" dirty="0">
                <a:latin typeface="Colored Crayons" panose="02000500000000000000" pitchFamily="2" charset="0"/>
                <a:cs typeface="Calibri Light" panose="020F0302020204030204" pitchFamily="34" charset="0"/>
              </a:rPr>
              <a:t>Subscription</a:t>
            </a: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Performs a function when an Event is triggered. Built with Script Handler.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96900" y="0"/>
            <a:ext cx="11595100" cy="1095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RECAP !</a:t>
            </a:r>
          </a:p>
        </p:txBody>
      </p:sp>
    </p:spTree>
    <p:extLst>
      <p:ext uri="{BB962C8B-B14F-4D97-AF65-F5344CB8AC3E}">
        <p14:creationId xmlns:p14="http://schemas.microsoft.com/office/powerpoint/2010/main" val="372612799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94C2F-8FC5-4856-AD50-46BC5979657C}"/>
              </a:ext>
            </a:extLst>
          </p:cNvPr>
          <p:cNvSpPr/>
          <p:nvPr/>
        </p:nvSpPr>
        <p:spPr>
          <a:xfrm>
            <a:off x="1110383" y="1217691"/>
            <a:ext cx="9832920" cy="555734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248697" y="1759130"/>
            <a:ext cx="9401199" cy="515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Purpose: Define a set of data being viewed in a table or sent by an Event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4BD76-7CB2-4915-A3E3-043A141B2FD3}"/>
              </a:ext>
            </a:extLst>
          </p:cNvPr>
          <p:cNvSpPr/>
          <p:nvPr/>
        </p:nvSpPr>
        <p:spPr>
          <a:xfrm>
            <a:off x="1110383" y="1253403"/>
            <a:ext cx="9832920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FEC8E-A27B-4DAF-B1EC-FD48A6CD2063}"/>
              </a:ext>
            </a:extLst>
          </p:cNvPr>
          <p:cNvSpPr txBox="1"/>
          <p:nvPr/>
        </p:nvSpPr>
        <p:spPr>
          <a:xfrm flipH="1">
            <a:off x="4112572" y="1253403"/>
            <a:ext cx="36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Data </a:t>
            </a:r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shapes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21FDC17-3DC2-4E6A-88EA-40DE6DDBE7EA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43E9C9-57DA-4EE1-92CA-B547018927E2}"/>
              </a:ext>
            </a:extLst>
          </p:cNvPr>
          <p:cNvSpPr txBox="1"/>
          <p:nvPr/>
        </p:nvSpPr>
        <p:spPr>
          <a:xfrm>
            <a:off x="569880" y="652350"/>
            <a:ext cx="609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</a:t>
            </a:r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Shapes</a:t>
            </a:r>
            <a:endParaRPr lang="fr-FR" altLang="zh-CN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8" name="Table 19">
            <a:extLst>
              <a:ext uri="{FF2B5EF4-FFF2-40B4-BE49-F238E27FC236}">
                <a16:creationId xmlns:a16="http://schemas.microsoft.com/office/drawing/2014/main" id="{4B72E231-1A4A-405D-A0D7-26FF733014D9}"/>
              </a:ext>
            </a:extLst>
          </p:cNvPr>
          <p:cNvGraphicFramePr>
            <a:graphicFrameLocks noGrp="1"/>
          </p:cNvGraphicFramePr>
          <p:nvPr/>
        </p:nvGraphicFramePr>
        <p:xfrm>
          <a:off x="2044396" y="5060181"/>
          <a:ext cx="8109096" cy="153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714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25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Tags</a:t>
                      </a:r>
                    </a:p>
                  </a:txBody>
                  <a:tcPr>
                    <a:solidFill>
                      <a:srgbClr val="9668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id</a:t>
                      </a:r>
                    </a:p>
                  </a:txBody>
                  <a:tcPr>
                    <a:solidFill>
                      <a:srgbClr val="9668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Timestamp</a:t>
                      </a:r>
                    </a:p>
                  </a:txBody>
                  <a:tcPr>
                    <a:solidFill>
                      <a:srgbClr val="9668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Source</a:t>
                      </a:r>
                    </a:p>
                  </a:txBody>
                  <a:tcPr>
                    <a:solidFill>
                      <a:srgbClr val="9668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SourceType</a:t>
                      </a:r>
                      <a:endParaRPr lang="en-US" sz="1200" dirty="0"/>
                    </a:p>
                  </a:txBody>
                  <a:tcPr>
                    <a:solidFill>
                      <a:srgbClr val="9668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Location</a:t>
                      </a:r>
                    </a:p>
                  </a:txBody>
                  <a:tcPr>
                    <a:solidFill>
                      <a:srgbClr val="9668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VMTemperature</a:t>
                      </a:r>
                      <a:r>
                        <a:rPr lang="en-US" sz="1200" dirty="0"/>
                        <a:t> (#)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VMHumidity</a:t>
                      </a:r>
                      <a:r>
                        <a:rPr lang="en-US" sz="1200" dirty="0"/>
                        <a:t> (#)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5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DBC3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DBC3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DBC3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DBC3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BC3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BC3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5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FE5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FE5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FE5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FE5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FE5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FE5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Group 40">
            <a:extLst>
              <a:ext uri="{FF2B5EF4-FFF2-40B4-BE49-F238E27FC236}">
                <a16:creationId xmlns:a16="http://schemas.microsoft.com/office/drawing/2014/main" id="{DB996656-FC02-4614-B15C-B58C07A09DBC}"/>
              </a:ext>
            </a:extLst>
          </p:cNvPr>
          <p:cNvGrpSpPr/>
          <p:nvPr/>
        </p:nvGrpSpPr>
        <p:grpSpPr>
          <a:xfrm>
            <a:off x="2019587" y="4508198"/>
            <a:ext cx="4638388" cy="523409"/>
            <a:chOff x="495587" y="4508197"/>
            <a:chExt cx="4253024" cy="523409"/>
          </a:xfrm>
        </p:grpSpPr>
        <p:sp>
          <p:nvSpPr>
            <p:cNvPr id="12" name="Right Brace 20">
              <a:extLst>
                <a:ext uri="{FF2B5EF4-FFF2-40B4-BE49-F238E27FC236}">
                  <a16:creationId xmlns:a16="http://schemas.microsoft.com/office/drawing/2014/main" id="{B2F434B2-6972-48CE-AB83-0DDBFD1DBDA0}"/>
                </a:ext>
              </a:extLst>
            </p:cNvPr>
            <p:cNvSpPr/>
            <p:nvPr/>
          </p:nvSpPr>
          <p:spPr>
            <a:xfrm rot="16200000">
              <a:off x="2469513" y="2752509"/>
              <a:ext cx="305171" cy="4253024"/>
            </a:xfrm>
            <a:prstGeom prst="rightBrace">
              <a:avLst>
                <a:gd name="adj1" fmla="val 57111"/>
                <a:gd name="adj2" fmla="val 15860"/>
              </a:avLst>
            </a:prstGeom>
            <a:noFill/>
            <a:ln>
              <a:solidFill>
                <a:srgbClr val="C83F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22">
              <a:extLst>
                <a:ext uri="{FF2B5EF4-FFF2-40B4-BE49-F238E27FC236}">
                  <a16:creationId xmlns:a16="http://schemas.microsoft.com/office/drawing/2014/main" id="{93FC6487-C0B5-4C77-A5C5-1A9DE049ACBC}"/>
                </a:ext>
              </a:extLst>
            </p:cNvPr>
            <p:cNvSpPr txBox="1"/>
            <p:nvPr/>
          </p:nvSpPr>
          <p:spPr>
            <a:xfrm>
              <a:off x="528423" y="4508197"/>
              <a:ext cx="118103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Pre-defined fields</a:t>
              </a:r>
            </a:p>
          </p:txBody>
        </p:sp>
      </p:grpSp>
      <p:grpSp>
        <p:nvGrpSpPr>
          <p:cNvPr id="14" name="Group 41">
            <a:extLst>
              <a:ext uri="{FF2B5EF4-FFF2-40B4-BE49-F238E27FC236}">
                <a16:creationId xmlns:a16="http://schemas.microsoft.com/office/drawing/2014/main" id="{959AD8AB-7A10-4E4A-9CEA-DE9F427F65A0}"/>
              </a:ext>
            </a:extLst>
          </p:cNvPr>
          <p:cNvGrpSpPr/>
          <p:nvPr/>
        </p:nvGrpSpPr>
        <p:grpSpPr>
          <a:xfrm>
            <a:off x="6657975" y="4525348"/>
            <a:ext cx="3545212" cy="520616"/>
            <a:chOff x="4791142" y="4525348"/>
            <a:chExt cx="3888045" cy="520616"/>
          </a:xfrm>
        </p:grpSpPr>
        <p:sp>
          <p:nvSpPr>
            <p:cNvPr id="15" name="Right Brace 21">
              <a:extLst>
                <a:ext uri="{FF2B5EF4-FFF2-40B4-BE49-F238E27FC236}">
                  <a16:creationId xmlns:a16="http://schemas.microsoft.com/office/drawing/2014/main" id="{9D6D78DC-BDEF-4150-AA7A-E44E420BCCD3}"/>
                </a:ext>
              </a:extLst>
            </p:cNvPr>
            <p:cNvSpPr/>
            <p:nvPr/>
          </p:nvSpPr>
          <p:spPr>
            <a:xfrm rot="16200000">
              <a:off x="6531151" y="3000784"/>
              <a:ext cx="305171" cy="3785189"/>
            </a:xfrm>
            <a:prstGeom prst="rightBrace">
              <a:avLst>
                <a:gd name="adj1" fmla="val 57110"/>
                <a:gd name="adj2" fmla="val 6320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2FBB38D5-17BE-4D6C-8327-FF14DC62EC58}"/>
                </a:ext>
              </a:extLst>
            </p:cNvPr>
            <p:cNvSpPr txBox="1"/>
            <p:nvPr/>
          </p:nvSpPr>
          <p:spPr>
            <a:xfrm>
              <a:off x="5813018" y="4525348"/>
              <a:ext cx="286616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Custom fields added by Data Shape</a:t>
              </a:r>
            </a:p>
          </p:txBody>
        </p:sp>
      </p:grpSp>
      <p:sp>
        <p:nvSpPr>
          <p:cNvPr id="17" name="TextBox 33">
            <a:extLst>
              <a:ext uri="{FF2B5EF4-FFF2-40B4-BE49-F238E27FC236}">
                <a16:creationId xmlns:a16="http://schemas.microsoft.com/office/drawing/2014/main" id="{80647945-E853-4C03-84A7-5EECEF9E0ED0}"/>
              </a:ext>
            </a:extLst>
          </p:cNvPr>
          <p:cNvSpPr txBox="1"/>
          <p:nvPr/>
        </p:nvSpPr>
        <p:spPr>
          <a:xfrm>
            <a:off x="7104835" y="2828554"/>
            <a:ext cx="388533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Create a table structure that uses a Data Shape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InfoTable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Stream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Table</a:t>
            </a:r>
          </a:p>
        </p:txBody>
      </p:sp>
      <p:sp>
        <p:nvSpPr>
          <p:cNvPr id="18" name="Right Arrow 38">
            <a:extLst>
              <a:ext uri="{FF2B5EF4-FFF2-40B4-BE49-F238E27FC236}">
                <a16:creationId xmlns:a16="http://schemas.microsoft.com/office/drawing/2014/main" id="{F90741B4-0D03-4011-A866-7B7047E4FCEA}"/>
              </a:ext>
            </a:extLst>
          </p:cNvPr>
          <p:cNvSpPr/>
          <p:nvPr/>
        </p:nvSpPr>
        <p:spPr>
          <a:xfrm>
            <a:off x="5364486" y="3199928"/>
            <a:ext cx="1128957" cy="68903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ight Arrow 39">
            <a:extLst>
              <a:ext uri="{FF2B5EF4-FFF2-40B4-BE49-F238E27FC236}">
                <a16:creationId xmlns:a16="http://schemas.microsoft.com/office/drawing/2014/main" id="{C7FDFEB7-B1EF-4224-AE53-B43A467162F4}"/>
              </a:ext>
            </a:extLst>
          </p:cNvPr>
          <p:cNvSpPr/>
          <p:nvPr/>
        </p:nvSpPr>
        <p:spPr>
          <a:xfrm rot="5400000">
            <a:off x="8455245" y="3577773"/>
            <a:ext cx="885481" cy="70751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Subtitle 3">
            <a:extLst>
              <a:ext uri="{FF2B5EF4-FFF2-40B4-BE49-F238E27FC236}">
                <a16:creationId xmlns:a16="http://schemas.microsoft.com/office/drawing/2014/main" id="{939E56DE-85F2-4BCC-9AD9-3FF957AE2E06}"/>
              </a:ext>
            </a:extLst>
          </p:cNvPr>
          <p:cNvSpPr txBox="1">
            <a:spLocks/>
          </p:cNvSpPr>
          <p:nvPr/>
        </p:nvSpPr>
        <p:spPr>
          <a:xfrm>
            <a:off x="5050852" y="2475870"/>
            <a:ext cx="2114284" cy="33832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800"/>
              </a:spcBef>
              <a:buClr>
                <a:schemeClr val="bg2"/>
              </a:buClr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spcAft>
                <a:spcPts val="200"/>
              </a:spcAft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indent="0" algn="ctr" defTabSz="1085850" rtl="0" eaLnBrk="1" latinLnBrk="0" hangingPunct="1">
              <a:spcBef>
                <a:spcPts val="0"/>
              </a:spcBef>
              <a:spcAft>
                <a:spcPts val="200"/>
              </a:spcAft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viewed in a table</a:t>
            </a:r>
          </a:p>
        </p:txBody>
      </p:sp>
      <p:sp>
        <p:nvSpPr>
          <p:cNvPr id="21" name="Trapezoid 44">
            <a:extLst>
              <a:ext uri="{FF2B5EF4-FFF2-40B4-BE49-F238E27FC236}">
                <a16:creationId xmlns:a16="http://schemas.microsoft.com/office/drawing/2014/main" id="{DB7C8E3E-A574-45C7-9B52-7D6E494D35F3}"/>
              </a:ext>
            </a:extLst>
          </p:cNvPr>
          <p:cNvSpPr/>
          <p:nvPr/>
        </p:nvSpPr>
        <p:spPr>
          <a:xfrm>
            <a:off x="1620499" y="2367388"/>
            <a:ext cx="3418984" cy="1830097"/>
          </a:xfrm>
          <a:prstGeom prst="trapezoid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Shape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ounded Rectangle 45">
            <a:extLst>
              <a:ext uri="{FF2B5EF4-FFF2-40B4-BE49-F238E27FC236}">
                <a16:creationId xmlns:a16="http://schemas.microsoft.com/office/drawing/2014/main" id="{B2243896-4AC5-499A-AA4C-34C73B015732}"/>
              </a:ext>
            </a:extLst>
          </p:cNvPr>
          <p:cNvSpPr/>
          <p:nvPr/>
        </p:nvSpPr>
        <p:spPr>
          <a:xfrm>
            <a:off x="2008461" y="3409461"/>
            <a:ext cx="2641652" cy="6834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VMTemperature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(#)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VMHumidity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(#)</a:t>
            </a:r>
          </a:p>
        </p:txBody>
      </p:sp>
      <p:sp>
        <p:nvSpPr>
          <p:cNvPr id="23" name="Rounded Rectangle 46">
            <a:extLst>
              <a:ext uri="{FF2B5EF4-FFF2-40B4-BE49-F238E27FC236}">
                <a16:creationId xmlns:a16="http://schemas.microsoft.com/office/drawing/2014/main" id="{B50ADDF3-D090-4BB4-A9D9-60872011FBB7}"/>
              </a:ext>
            </a:extLst>
          </p:cNvPr>
          <p:cNvSpPr/>
          <p:nvPr/>
        </p:nvSpPr>
        <p:spPr>
          <a:xfrm>
            <a:off x="2008461" y="3038553"/>
            <a:ext cx="2641652" cy="39036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FieldDefinitons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025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94C2F-8FC5-4856-AD50-46BC5979657C}"/>
              </a:ext>
            </a:extLst>
          </p:cNvPr>
          <p:cNvSpPr/>
          <p:nvPr/>
        </p:nvSpPr>
        <p:spPr>
          <a:xfrm>
            <a:off x="1110383" y="1217691"/>
            <a:ext cx="9832920" cy="555734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248697" y="1759130"/>
            <a:ext cx="9401199" cy="515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Blip>
                <a:blip r:embed="rId2"/>
              </a:buBlip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Purpose: Define a set of data being viewed in a table or sent by an Event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4BD76-7CB2-4915-A3E3-043A141B2FD3}"/>
              </a:ext>
            </a:extLst>
          </p:cNvPr>
          <p:cNvSpPr/>
          <p:nvPr/>
        </p:nvSpPr>
        <p:spPr>
          <a:xfrm>
            <a:off x="1110383" y="1253403"/>
            <a:ext cx="9832920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FEC8E-A27B-4DAF-B1EC-FD48A6CD2063}"/>
              </a:ext>
            </a:extLst>
          </p:cNvPr>
          <p:cNvSpPr txBox="1"/>
          <p:nvPr/>
        </p:nvSpPr>
        <p:spPr>
          <a:xfrm flipH="1">
            <a:off x="4112572" y="1253403"/>
            <a:ext cx="36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Data </a:t>
            </a:r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shapes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D21FDC17-3DC2-4E6A-88EA-40DE6DDBE7EA}"/>
              </a:ext>
            </a:extLst>
          </p:cNvPr>
          <p:cNvSpPr txBox="1"/>
          <p:nvPr/>
        </p:nvSpPr>
        <p:spPr>
          <a:xfrm>
            <a:off x="569880" y="82963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PLATEFORME IoT THINGWORX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243E9C9-57DA-4EE1-92CA-B547018927E2}"/>
              </a:ext>
            </a:extLst>
          </p:cNvPr>
          <p:cNvSpPr txBox="1"/>
          <p:nvPr/>
        </p:nvSpPr>
        <p:spPr>
          <a:xfrm>
            <a:off x="569880" y="652350"/>
            <a:ext cx="609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</a:t>
            </a:r>
            <a:r>
              <a:rPr lang="fr-FR" altLang="zh-CN" sz="2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Shapes</a:t>
            </a:r>
            <a:endParaRPr lang="fr-FR" altLang="zh-CN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Subtitle 3">
            <a:extLst>
              <a:ext uri="{FF2B5EF4-FFF2-40B4-BE49-F238E27FC236}">
                <a16:creationId xmlns:a16="http://schemas.microsoft.com/office/drawing/2014/main" id="{CA94E376-CBC3-4F25-B437-4D823229541E}"/>
              </a:ext>
            </a:extLst>
          </p:cNvPr>
          <p:cNvSpPr txBox="1">
            <a:spLocks/>
          </p:cNvSpPr>
          <p:nvPr/>
        </p:nvSpPr>
        <p:spPr>
          <a:xfrm>
            <a:off x="7882974" y="2381284"/>
            <a:ext cx="1827187" cy="33832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800"/>
              </a:spcBef>
              <a:buClr>
                <a:schemeClr val="bg2"/>
              </a:buClr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spcAft>
                <a:spcPts val="200"/>
              </a:spcAft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indent="0" algn="ctr" defTabSz="1085850" rtl="0" eaLnBrk="1" latinLnBrk="0" hangingPunct="1">
              <a:spcBef>
                <a:spcPts val="0"/>
              </a:spcBef>
              <a:spcAft>
                <a:spcPts val="200"/>
              </a:spcAft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sent by an Event</a:t>
            </a:r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5D91D7F6-ECA8-48ED-AD9D-5304876BA9A8}"/>
              </a:ext>
            </a:extLst>
          </p:cNvPr>
          <p:cNvGrpSpPr/>
          <p:nvPr/>
        </p:nvGrpSpPr>
        <p:grpSpPr>
          <a:xfrm>
            <a:off x="1489989" y="4226524"/>
            <a:ext cx="4064925" cy="2391633"/>
            <a:chOff x="17977" y="1311260"/>
            <a:chExt cx="4064925" cy="2592609"/>
          </a:xfrm>
        </p:grpSpPr>
        <p:sp>
          <p:nvSpPr>
            <p:cNvPr id="31" name="Hexagon 34">
              <a:extLst>
                <a:ext uri="{FF2B5EF4-FFF2-40B4-BE49-F238E27FC236}">
                  <a16:creationId xmlns:a16="http://schemas.microsoft.com/office/drawing/2014/main" id="{E62B1E0E-F1FB-435A-9364-CA68E249480A}"/>
                </a:ext>
              </a:extLst>
            </p:cNvPr>
            <p:cNvSpPr/>
            <p:nvPr/>
          </p:nvSpPr>
          <p:spPr>
            <a:xfrm>
              <a:off x="17977" y="1311260"/>
              <a:ext cx="4064925" cy="2592609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VendingMachineShape</a:t>
              </a:r>
              <a:endParaRPr lang="en-US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endParaRPr lang="en-US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" name="Rounded Rectangle 35">
              <a:extLst>
                <a:ext uri="{FF2B5EF4-FFF2-40B4-BE49-F238E27FC236}">
                  <a16:creationId xmlns:a16="http://schemas.microsoft.com/office/drawing/2014/main" id="{B89D3FF1-1BDA-424D-AD06-CAC56AA62F89}"/>
                </a:ext>
              </a:extLst>
            </p:cNvPr>
            <p:cNvSpPr/>
            <p:nvPr/>
          </p:nvSpPr>
          <p:spPr>
            <a:xfrm>
              <a:off x="778815" y="1871096"/>
              <a:ext cx="2488676" cy="405353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Properties</a:t>
              </a:r>
            </a:p>
          </p:txBody>
        </p:sp>
        <p:sp>
          <p:nvSpPr>
            <p:cNvPr id="33" name="Rounded Rectangle 36">
              <a:extLst>
                <a:ext uri="{FF2B5EF4-FFF2-40B4-BE49-F238E27FC236}">
                  <a16:creationId xmlns:a16="http://schemas.microsoft.com/office/drawing/2014/main" id="{2D1ED208-D6E2-4ACB-A7C2-0BA217550CE2}"/>
                </a:ext>
              </a:extLst>
            </p:cNvPr>
            <p:cNvSpPr/>
            <p:nvPr/>
          </p:nvSpPr>
          <p:spPr>
            <a:xfrm>
              <a:off x="778815" y="2280533"/>
              <a:ext cx="2488676" cy="15071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Blip>
                  <a:blip r:embed="rId2"/>
                </a:buBlip>
              </a:pPr>
              <a:r>
                <a:rPr lang="en-US" sz="1400" dirty="0" err="1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CurrentTemperature</a:t>
              </a:r>
              <a:r>
                <a:rPr lang="en-US" sz="1400" dirty="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(#)</a:t>
              </a:r>
            </a:p>
            <a:p>
              <a:pPr marL="285750" indent="-285750">
                <a:buBlip>
                  <a:blip r:embed="rId2"/>
                </a:buBlip>
              </a:pPr>
              <a:r>
                <a:rPr lang="en-US" sz="1400" dirty="0" err="1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CurrentHumidity</a:t>
              </a:r>
              <a:r>
                <a:rPr lang="en-US" sz="1400" dirty="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(#)</a:t>
              </a:r>
            </a:p>
            <a:p>
              <a:pPr marL="285750" indent="-285750">
                <a:buBlip>
                  <a:blip r:embed="rId2"/>
                </a:buBlip>
              </a:pPr>
              <a:r>
                <a:rPr lang="en-US" sz="1400" dirty="0" err="1">
                  <a:solidFill>
                    <a:schemeClr val="tx1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TemperatureHigh</a:t>
              </a: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(Y/N)</a:t>
              </a:r>
            </a:p>
            <a:p>
              <a:pPr marL="285750" indent="-285750">
                <a:buBlip>
                  <a:blip r:embed="rId2"/>
                </a:buBlip>
              </a:pPr>
              <a:r>
                <a:rPr lang="en-US" sz="1400" dirty="0" err="1">
                  <a:solidFill>
                    <a:schemeClr val="tx1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TemperatureLow</a:t>
              </a: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(Y/N)</a:t>
              </a:r>
            </a:p>
            <a:p>
              <a:pPr marL="285750" indent="-285750">
                <a:buBlip>
                  <a:blip r:embed="rId2"/>
                </a:buBlip>
              </a:pPr>
              <a:r>
                <a:rPr lang="en-US" sz="1400" dirty="0" err="1">
                  <a:solidFill>
                    <a:schemeClr val="tx1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HumidityHigh</a:t>
              </a: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(Y/N)</a:t>
              </a:r>
            </a:p>
            <a:p>
              <a:pPr marL="285750" indent="-285750">
                <a:buBlip>
                  <a:blip r:embed="rId2"/>
                </a:buBlip>
              </a:pPr>
              <a:r>
                <a:rPr lang="en-US" sz="1400" dirty="0" err="1">
                  <a:solidFill>
                    <a:schemeClr val="tx1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HumidityLow</a:t>
              </a: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(Y/N)</a:t>
              </a:r>
            </a:p>
          </p:txBody>
        </p:sp>
      </p:grpSp>
      <p:sp>
        <p:nvSpPr>
          <p:cNvPr id="34" name="TextBox 37">
            <a:extLst>
              <a:ext uri="{FF2B5EF4-FFF2-40B4-BE49-F238E27FC236}">
                <a16:creationId xmlns:a16="http://schemas.microsoft.com/office/drawing/2014/main" id="{01875C2C-9E52-46DC-9BA0-D70754E77AFA}"/>
              </a:ext>
            </a:extLst>
          </p:cNvPr>
          <p:cNvSpPr txBox="1"/>
          <p:nvPr/>
        </p:nvSpPr>
        <p:spPr>
          <a:xfrm>
            <a:off x="7247443" y="2715566"/>
            <a:ext cx="33240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Have an Event send information in the form of a Data Shape</a:t>
            </a:r>
          </a:p>
        </p:txBody>
      </p:sp>
      <p:sp>
        <p:nvSpPr>
          <p:cNvPr id="35" name="Rounded Rectangle 45">
            <a:extLst>
              <a:ext uri="{FF2B5EF4-FFF2-40B4-BE49-F238E27FC236}">
                <a16:creationId xmlns:a16="http://schemas.microsoft.com/office/drawing/2014/main" id="{8934E668-347D-4D75-B56A-1C71C18D686E}"/>
              </a:ext>
            </a:extLst>
          </p:cNvPr>
          <p:cNvSpPr/>
          <p:nvPr/>
        </p:nvSpPr>
        <p:spPr>
          <a:xfrm>
            <a:off x="7448909" y="5240636"/>
            <a:ext cx="2856058" cy="9347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When triggered, send out some Vending Machine Data: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VMTemperature</a:t>
            </a:r>
            <a:r>
              <a:rPr lang="en-US" sz="14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(#)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VMHumidity</a:t>
            </a:r>
            <a:r>
              <a:rPr lang="en-US" sz="14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(#)</a:t>
            </a:r>
          </a:p>
        </p:txBody>
      </p:sp>
      <p:sp>
        <p:nvSpPr>
          <p:cNvPr id="36" name="Rounded Rectangle 46">
            <a:extLst>
              <a:ext uri="{FF2B5EF4-FFF2-40B4-BE49-F238E27FC236}">
                <a16:creationId xmlns:a16="http://schemas.microsoft.com/office/drawing/2014/main" id="{A6772170-EE6A-4EB0-9A65-497C66343C4E}"/>
              </a:ext>
            </a:extLst>
          </p:cNvPr>
          <p:cNvSpPr/>
          <p:nvPr/>
        </p:nvSpPr>
        <p:spPr>
          <a:xfrm>
            <a:off x="7448909" y="4869729"/>
            <a:ext cx="2856058" cy="39036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</a:t>
            </a:r>
          </a:p>
        </p:txBody>
      </p:sp>
      <p:cxnSp>
        <p:nvCxnSpPr>
          <p:cNvPr id="37" name="Straight Arrow Connector 47">
            <a:extLst>
              <a:ext uri="{FF2B5EF4-FFF2-40B4-BE49-F238E27FC236}">
                <a16:creationId xmlns:a16="http://schemas.microsoft.com/office/drawing/2014/main" id="{DA4AE9AD-BB39-4224-917D-FC6F1CF7B7BD}"/>
              </a:ext>
            </a:extLst>
          </p:cNvPr>
          <p:cNvCxnSpPr/>
          <p:nvPr/>
        </p:nvCxnSpPr>
        <p:spPr>
          <a:xfrm>
            <a:off x="9561865" y="5811166"/>
            <a:ext cx="59974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48">
            <a:extLst>
              <a:ext uri="{FF2B5EF4-FFF2-40B4-BE49-F238E27FC236}">
                <a16:creationId xmlns:a16="http://schemas.microsoft.com/office/drawing/2014/main" id="{A32B2607-A348-4E74-92DF-397050EB5920}"/>
              </a:ext>
            </a:extLst>
          </p:cNvPr>
          <p:cNvCxnSpPr/>
          <p:nvPr/>
        </p:nvCxnSpPr>
        <p:spPr>
          <a:xfrm>
            <a:off x="9561865" y="6057054"/>
            <a:ext cx="59974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apezoid 44">
            <a:extLst>
              <a:ext uri="{FF2B5EF4-FFF2-40B4-BE49-F238E27FC236}">
                <a16:creationId xmlns:a16="http://schemas.microsoft.com/office/drawing/2014/main" id="{186CB4AF-4B2F-42B0-B474-EF296A6BDA65}"/>
              </a:ext>
            </a:extLst>
          </p:cNvPr>
          <p:cNvSpPr/>
          <p:nvPr/>
        </p:nvSpPr>
        <p:spPr>
          <a:xfrm>
            <a:off x="1620499" y="2367388"/>
            <a:ext cx="3418984" cy="1830097"/>
          </a:xfrm>
          <a:prstGeom prst="trapezoid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Shape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ounded Rectangle 45">
            <a:extLst>
              <a:ext uri="{FF2B5EF4-FFF2-40B4-BE49-F238E27FC236}">
                <a16:creationId xmlns:a16="http://schemas.microsoft.com/office/drawing/2014/main" id="{3D57C682-6AB0-4FB1-88A6-9DD4626852B1}"/>
              </a:ext>
            </a:extLst>
          </p:cNvPr>
          <p:cNvSpPr/>
          <p:nvPr/>
        </p:nvSpPr>
        <p:spPr>
          <a:xfrm>
            <a:off x="2008461" y="3409461"/>
            <a:ext cx="2641652" cy="6834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VMTemperature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(#)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VMHumidity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(#)</a:t>
            </a:r>
          </a:p>
        </p:txBody>
      </p:sp>
      <p:sp>
        <p:nvSpPr>
          <p:cNvPr id="41" name="Rounded Rectangle 46">
            <a:extLst>
              <a:ext uri="{FF2B5EF4-FFF2-40B4-BE49-F238E27FC236}">
                <a16:creationId xmlns:a16="http://schemas.microsoft.com/office/drawing/2014/main" id="{9C1809F3-541A-4DD3-891E-F7B08045678F}"/>
              </a:ext>
            </a:extLst>
          </p:cNvPr>
          <p:cNvSpPr/>
          <p:nvPr/>
        </p:nvSpPr>
        <p:spPr>
          <a:xfrm>
            <a:off x="2008461" y="3038553"/>
            <a:ext cx="2641652" cy="39036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FieldDefinitons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ight Arrow 38">
            <a:extLst>
              <a:ext uri="{FF2B5EF4-FFF2-40B4-BE49-F238E27FC236}">
                <a16:creationId xmlns:a16="http://schemas.microsoft.com/office/drawing/2014/main" id="{6D5B9810-EC89-48AC-8326-CC0458940E20}"/>
              </a:ext>
            </a:extLst>
          </p:cNvPr>
          <p:cNvSpPr/>
          <p:nvPr/>
        </p:nvSpPr>
        <p:spPr>
          <a:xfrm>
            <a:off x="5364486" y="3199928"/>
            <a:ext cx="1128957" cy="68903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Right Arrow 39">
            <a:extLst>
              <a:ext uri="{FF2B5EF4-FFF2-40B4-BE49-F238E27FC236}">
                <a16:creationId xmlns:a16="http://schemas.microsoft.com/office/drawing/2014/main" id="{78A7FF26-5088-43FB-AE0B-73444464484E}"/>
              </a:ext>
            </a:extLst>
          </p:cNvPr>
          <p:cNvSpPr/>
          <p:nvPr/>
        </p:nvSpPr>
        <p:spPr>
          <a:xfrm rot="5400000">
            <a:off x="8455245" y="3577773"/>
            <a:ext cx="885481" cy="70751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54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80A82ABE-3400-4AF9-8418-0C7935612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217EA690-990E-4B1E-A415-8ECC605035E1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METHODOLOGIE</a:t>
            </a:r>
          </a:p>
        </p:txBody>
      </p:sp>
    </p:spTree>
    <p:extLst>
      <p:ext uri="{BB962C8B-B14F-4D97-AF65-F5344CB8AC3E}">
        <p14:creationId xmlns:p14="http://schemas.microsoft.com/office/powerpoint/2010/main" val="45103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00BF5236-709A-44BD-AE8E-E49DF66E2AFF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 PROGRAMME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4FDD86-1A1F-4791-93CF-2C5F07D82A3C}"/>
              </a:ext>
            </a:extLst>
          </p:cNvPr>
          <p:cNvSpPr/>
          <p:nvPr/>
        </p:nvSpPr>
        <p:spPr>
          <a:xfrm>
            <a:off x="595010" y="913961"/>
            <a:ext cx="11407600" cy="302870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B4EFDB-823D-44F3-AD29-6C9EB6930AE3}"/>
              </a:ext>
            </a:extLst>
          </p:cNvPr>
          <p:cNvSpPr/>
          <p:nvPr/>
        </p:nvSpPr>
        <p:spPr>
          <a:xfrm>
            <a:off x="595010" y="913961"/>
            <a:ext cx="11407600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B9D405-F454-40B8-92A1-E5AE3436779E}"/>
              </a:ext>
            </a:extLst>
          </p:cNvPr>
          <p:cNvSpPr txBox="1"/>
          <p:nvPr/>
        </p:nvSpPr>
        <p:spPr>
          <a:xfrm flipH="1">
            <a:off x="753510" y="930334"/>
            <a:ext cx="1112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Objectif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43AAD8-3DD9-4762-BC46-22ABFB368511}"/>
              </a:ext>
            </a:extLst>
          </p:cNvPr>
          <p:cNvSpPr txBox="1"/>
          <p:nvPr/>
        </p:nvSpPr>
        <p:spPr>
          <a:xfrm flipH="1">
            <a:off x="593876" y="1432625"/>
            <a:ext cx="927809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L’objectif est de développer par groupe un projet mettant en jeu les notions de l’internet des objets (IoT) 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les Moyens connectés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Les protocoles de communication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Le centre névralgique. : La plateforme IoT</a:t>
            </a:r>
          </a:p>
          <a:p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Chaque équipe devra intégrer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l’organisation du projet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les différents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développements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et les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présentations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du travail réalisé. La méthode sollicitée est inspirée de la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méthode Agile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b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1600" b="0" i="0" u="none" strike="noStrike" dirty="0"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fr-FR" sz="1600" b="1" i="0" u="none" strike="noStrike" dirty="0">
                <a:solidFill>
                  <a:srgbClr val="FF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La réalisation comptera pour 60%  de la note du module IoT.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5AEC54-2DF2-4334-8D23-6C2EFC7D2AA3}"/>
              </a:ext>
            </a:extLst>
          </p:cNvPr>
          <p:cNvSpPr/>
          <p:nvPr/>
        </p:nvSpPr>
        <p:spPr>
          <a:xfrm>
            <a:off x="595010" y="4033784"/>
            <a:ext cx="11407600" cy="257120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665FE-396F-4B50-B5E5-1237AA24280F}"/>
              </a:ext>
            </a:extLst>
          </p:cNvPr>
          <p:cNvSpPr/>
          <p:nvPr/>
        </p:nvSpPr>
        <p:spPr>
          <a:xfrm>
            <a:off x="595010" y="4032453"/>
            <a:ext cx="11407600" cy="459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8E59C5-D7F0-4147-ADA8-B3FC5D03F46C}"/>
              </a:ext>
            </a:extLst>
          </p:cNvPr>
          <p:cNvSpPr txBox="1"/>
          <p:nvPr/>
        </p:nvSpPr>
        <p:spPr>
          <a:xfrm flipH="1">
            <a:off x="753510" y="4048826"/>
            <a:ext cx="1112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apprentissages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810E5DF-62AF-42E9-9A18-A45F56E36CA0}"/>
              </a:ext>
            </a:extLst>
          </p:cNvPr>
          <p:cNvSpPr txBox="1"/>
          <p:nvPr/>
        </p:nvSpPr>
        <p:spPr>
          <a:xfrm flipH="1">
            <a:off x="593876" y="4600277"/>
            <a:ext cx="10698520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Les </a:t>
            </a:r>
            <a:r>
              <a:rPr lang="fr-FR" sz="160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Apprentissages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attendus :</a:t>
            </a:r>
            <a:b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Découvrir les possibilités actuelles pour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concevoir, prototyper et industrialiser 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des objets connectés.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Connaître les principaux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protocoles de communication 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utilisés dans l’industrie pour les objets connectés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Développer un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cas d’emploi 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sur un environnement (</a:t>
            </a:r>
            <a:r>
              <a:rPr lang="fr-FR" sz="1600" b="1" i="0" u="none" strike="noStrike" dirty="0" err="1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Thingworx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 moderne et industriel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Appliquer la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méthodologie Agile 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pour </a:t>
            </a:r>
            <a:r>
              <a:rPr lang="fr-FR" sz="1600" b="1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organiser</a:t>
            </a:r>
            <a:r>
              <a:rPr lang="fr-FR" sz="1600" b="0" i="0" u="none" strike="noStrike" dirty="0"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et mener à bien le projet</a:t>
            </a:r>
          </a:p>
        </p:txBody>
      </p:sp>
      <p:pic>
        <p:nvPicPr>
          <p:cNvPr id="3074" name="Picture 2" descr="green and black circuit board">
            <a:extLst>
              <a:ext uri="{FF2B5EF4-FFF2-40B4-BE49-F238E27FC236}">
                <a16:creationId xmlns:a16="http://schemas.microsoft.com/office/drawing/2014/main" id="{968472AF-E3A7-4DA3-94CC-4A7A51172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71969" y="1398162"/>
            <a:ext cx="2130641" cy="254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erson using MacBook Pro">
            <a:extLst>
              <a:ext uri="{FF2B5EF4-FFF2-40B4-BE49-F238E27FC236}">
                <a16:creationId xmlns:a16="http://schemas.microsoft.com/office/drawing/2014/main" id="{3EF683F5-164C-47F1-ACDC-F446C16FD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71969" y="4510492"/>
            <a:ext cx="2130641" cy="207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1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 animBg="1"/>
      <p:bldP spid="8" grpId="0" animBg="1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A8D20661-49DF-4BAA-B3C7-D7A5E85A29C0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+mj-lt"/>
                <a:cs typeface="Arial" charset="0"/>
              </a:rPr>
              <a:t>LE MODELE AGILE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05AAD-1070-4A4C-B664-A64E479E3B0C}"/>
              </a:ext>
            </a:extLst>
          </p:cNvPr>
          <p:cNvSpPr/>
          <p:nvPr/>
        </p:nvSpPr>
        <p:spPr>
          <a:xfrm>
            <a:off x="595010" y="915292"/>
            <a:ext cx="6196408" cy="256344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9063E-802A-4634-8232-5B63FD526A57}"/>
              </a:ext>
            </a:extLst>
          </p:cNvPr>
          <p:cNvSpPr/>
          <p:nvPr/>
        </p:nvSpPr>
        <p:spPr>
          <a:xfrm>
            <a:off x="595010" y="913961"/>
            <a:ext cx="6196408" cy="459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CC5F90-0782-41E1-A924-94E0BCB9E9E9}"/>
              </a:ext>
            </a:extLst>
          </p:cNvPr>
          <p:cNvSpPr txBox="1"/>
          <p:nvPr/>
        </p:nvSpPr>
        <p:spPr>
          <a:xfrm flipH="1">
            <a:off x="753511" y="930334"/>
            <a:ext cx="5958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Pourquoi utiliser un </a:t>
            </a:r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modele</a:t>
            </a:r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agile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202045-8DDF-419D-9B13-BD1D4A5D7B44}"/>
              </a:ext>
            </a:extLst>
          </p:cNvPr>
          <p:cNvSpPr txBox="1"/>
          <p:nvPr/>
        </p:nvSpPr>
        <p:spPr>
          <a:xfrm flipH="1">
            <a:off x="593876" y="1481785"/>
            <a:ext cx="61176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La gestion de projet complexe nécessite d’avoir un cadre organisationnel rigoureux pour :</a:t>
            </a:r>
            <a:endParaRPr lang="fr-FR" sz="1400" b="0" dirty="0">
              <a:effectLst/>
              <a:latin typeface="Calibri Light (En-têtes)"/>
            </a:endParaRPr>
          </a:p>
          <a:p>
            <a:b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</a:br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mieux aborder les </a:t>
            </a:r>
            <a:r>
              <a:rPr lang="fr-FR" sz="1400" b="1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problématiques complexes </a:t>
            </a:r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et </a:t>
            </a:r>
            <a:r>
              <a:rPr lang="fr-FR" sz="1400" b="1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mouvantes </a:t>
            </a:r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de manière </a:t>
            </a:r>
            <a:r>
              <a:rPr lang="fr-FR" sz="1400" b="1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efficace </a:t>
            </a:r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et </a:t>
            </a:r>
            <a:r>
              <a:rPr lang="fr-FR" sz="1400" b="1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créative </a:t>
            </a:r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afin de générer le plus de </a:t>
            </a:r>
            <a:r>
              <a:rPr lang="fr-FR" sz="1400" b="1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valeur </a:t>
            </a:r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possible</a:t>
            </a:r>
          </a:p>
          <a:p>
            <a:endParaRPr lang="fr-FR" sz="1400" dirty="0">
              <a:latin typeface="Calibri Light (En-têtes)"/>
            </a:endParaRPr>
          </a:p>
          <a:p>
            <a:pPr marL="285750" indent="-285750">
              <a:buBlip>
                <a:blip r:embed="rId3"/>
              </a:buBlip>
            </a:pPr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Pilotage sécurisé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avancement du développement plus visible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planning et la gestion des risques respectée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83D622-16C4-4398-A075-E8CDF6E64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144" y="3554463"/>
            <a:ext cx="5868140" cy="330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9345BC-2120-48E9-905A-260DD3337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74021" y="3554463"/>
            <a:ext cx="4956699" cy="330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67700A66-3126-484E-A59D-E31A6A2A8AF1}"/>
              </a:ext>
            </a:extLst>
          </p:cNvPr>
          <p:cNvGrpSpPr/>
          <p:nvPr/>
        </p:nvGrpSpPr>
        <p:grpSpPr>
          <a:xfrm>
            <a:off x="7074023" y="896211"/>
            <a:ext cx="4956699" cy="2564771"/>
            <a:chOff x="7074023" y="896211"/>
            <a:chExt cx="4956699" cy="25647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4ECCD9-F791-46C4-A276-B4135E7F87CF}"/>
                </a:ext>
              </a:extLst>
            </p:cNvPr>
            <p:cNvSpPr/>
            <p:nvPr/>
          </p:nvSpPr>
          <p:spPr>
            <a:xfrm>
              <a:off x="7074023" y="897542"/>
              <a:ext cx="4956699" cy="2563440"/>
            </a:xfrm>
            <a:prstGeom prst="rect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C2534A-9E31-4591-8FC0-3E3A043292FB}"/>
                </a:ext>
              </a:extLst>
            </p:cNvPr>
            <p:cNvSpPr/>
            <p:nvPr/>
          </p:nvSpPr>
          <p:spPr>
            <a:xfrm>
              <a:off x="7074023" y="896211"/>
              <a:ext cx="4956699" cy="4598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A613837E-D2A6-4CC7-8EC8-C0E438F0BB92}"/>
              </a:ext>
            </a:extLst>
          </p:cNvPr>
          <p:cNvSpPr txBox="1"/>
          <p:nvPr/>
        </p:nvSpPr>
        <p:spPr>
          <a:xfrm flipH="1">
            <a:off x="7184827" y="912584"/>
            <a:ext cx="476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exemples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F3C0D7-2E6A-4844-8DA6-695AE7765E8B}"/>
              </a:ext>
            </a:extLst>
          </p:cNvPr>
          <p:cNvSpPr txBox="1"/>
          <p:nvPr/>
        </p:nvSpPr>
        <p:spPr>
          <a:xfrm flipH="1">
            <a:off x="7169374" y="1504514"/>
            <a:ext cx="47659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Quelques exemples de modèles Agiles :</a:t>
            </a:r>
          </a:p>
          <a:p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>
              <a:buBlip>
                <a:blip r:embed="rId3"/>
              </a:buBlip>
            </a:pPr>
            <a:r>
              <a:rPr lang="fr-FR" sz="1400" b="0" i="0" u="none" strike="noStrike" dirty="0">
                <a:solidFill>
                  <a:srgbClr val="202124"/>
                </a:solidFill>
                <a:effectLst/>
                <a:latin typeface="Calibri Light (En-têtes)"/>
              </a:rPr>
              <a:t>Scrum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SAFe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(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Scaled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agile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framework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)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BDD :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behaviour-driven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development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/ Programmation pilotée par le comportement)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XP :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Extreme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programming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(utilise le pair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programming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)</a:t>
            </a:r>
          </a:p>
          <a:p>
            <a:pPr marL="285750" indent="-285750">
              <a:buBlip>
                <a:blip r:embed="rId3"/>
              </a:buBlip>
            </a:pP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9328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B97C3DB-7FD1-458C-9E8B-99337DB977BF}"/>
              </a:ext>
            </a:extLst>
          </p:cNvPr>
          <p:cNvSpPr/>
          <p:nvPr/>
        </p:nvSpPr>
        <p:spPr>
          <a:xfrm>
            <a:off x="4796140" y="150921"/>
            <a:ext cx="6800850" cy="662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A8D20661-49DF-4BAA-B3C7-D7A5E85A29C0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+mj-lt"/>
                <a:cs typeface="Arial" charset="0"/>
              </a:rPr>
              <a:t>FOCUS SCRUM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05AAD-1070-4A4C-B664-A64E479E3B0C}"/>
              </a:ext>
            </a:extLst>
          </p:cNvPr>
          <p:cNvSpPr/>
          <p:nvPr/>
        </p:nvSpPr>
        <p:spPr>
          <a:xfrm>
            <a:off x="595010" y="874423"/>
            <a:ext cx="3976990" cy="5833988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9063E-802A-4634-8232-5B63FD526A57}"/>
              </a:ext>
            </a:extLst>
          </p:cNvPr>
          <p:cNvSpPr/>
          <p:nvPr/>
        </p:nvSpPr>
        <p:spPr>
          <a:xfrm>
            <a:off x="593996" y="874422"/>
            <a:ext cx="3976990" cy="12167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CC5F90-0782-41E1-A924-94E0BCB9E9E9}"/>
              </a:ext>
            </a:extLst>
          </p:cNvPr>
          <p:cNvSpPr txBox="1"/>
          <p:nvPr/>
        </p:nvSpPr>
        <p:spPr>
          <a:xfrm flipH="1">
            <a:off x="677767" y="904152"/>
            <a:ext cx="3667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Methode</a:t>
            </a:r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agile </a:t>
            </a:r>
            <a:b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</a:br>
            <a:r>
              <a:rPr lang="fr-FR" sz="2400" spc="210" dirty="0">
                <a:solidFill>
                  <a:schemeClr val="tx2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vs</a:t>
            </a:r>
          </a:p>
          <a:p>
            <a:pPr algn="ctr"/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modele</a:t>
            </a:r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agile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202045-8DDF-419D-9B13-BD1D4A5D7B44}"/>
              </a:ext>
            </a:extLst>
          </p:cNvPr>
          <p:cNvSpPr txBox="1"/>
          <p:nvPr/>
        </p:nvSpPr>
        <p:spPr>
          <a:xfrm flipH="1">
            <a:off x="619493" y="2269431"/>
            <a:ext cx="3827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600" dirty="0">
                <a:solidFill>
                  <a:srgbClr val="202124"/>
                </a:solidFill>
                <a:latin typeface="Calibri Light (En-têtes)"/>
              </a:rPr>
              <a:t>Scrum </a:t>
            </a:r>
            <a:r>
              <a:rPr lang="fr-FR" sz="1600" b="1" dirty="0">
                <a:solidFill>
                  <a:srgbClr val="202124"/>
                </a:solidFill>
                <a:latin typeface="Calibri Light (En-têtes)"/>
              </a:rPr>
              <a:t>n’est pas une méthode </a:t>
            </a:r>
            <a:r>
              <a:rPr lang="fr-FR" sz="1600" dirty="0">
                <a:solidFill>
                  <a:srgbClr val="202124"/>
                </a:solidFill>
                <a:latin typeface="Calibri Light (En-têtes)"/>
              </a:rPr>
              <a:t>mais un </a:t>
            </a:r>
            <a:r>
              <a:rPr lang="fr-FR" sz="1600" b="1" dirty="0">
                <a:solidFill>
                  <a:srgbClr val="202124"/>
                </a:solidFill>
                <a:latin typeface="Calibri Light (En-têtes)"/>
              </a:rPr>
              <a:t>cadre de travail</a:t>
            </a:r>
            <a:r>
              <a:rPr lang="fr-FR" sz="1600" dirty="0">
                <a:solidFill>
                  <a:srgbClr val="202124"/>
                </a:solidFill>
                <a:latin typeface="Calibri Light (En-têtes)"/>
              </a:rPr>
              <a:t>, applicable aussi bien d’en un contexte de développement industriel et technique mais aussi :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5334752-08FB-42EC-A813-C4BDBBA81D82}"/>
              </a:ext>
            </a:extLst>
          </p:cNvPr>
          <p:cNvGrpSpPr/>
          <p:nvPr/>
        </p:nvGrpSpPr>
        <p:grpSpPr>
          <a:xfrm>
            <a:off x="5829670" y="150921"/>
            <a:ext cx="4328356" cy="2048232"/>
            <a:chOff x="5829670" y="150921"/>
            <a:chExt cx="4328356" cy="204823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D6DCB99-643D-40A3-BD31-AED737C17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813" y="150921"/>
              <a:ext cx="3520489" cy="198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593E999A-0B37-44EE-AB09-CBB5C42FE47A}"/>
                </a:ext>
              </a:extLst>
            </p:cNvPr>
            <p:cNvSpPr txBox="1"/>
            <p:nvPr/>
          </p:nvSpPr>
          <p:spPr>
            <a:xfrm>
              <a:off x="5829670" y="1860599"/>
              <a:ext cx="43283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600" b="0" i="0" u="none" strike="noStrike" dirty="0">
                  <a:solidFill>
                    <a:srgbClr val="000000"/>
                  </a:solidFill>
                  <a:effectLst/>
                  <a:latin typeface="Calibri Light (En-têtes)"/>
                </a:rPr>
                <a:t>Fonctionnement itératif et incrémental</a:t>
              </a:r>
              <a:endParaRPr lang="fr-FR" sz="1600" b="0" dirty="0">
                <a:effectLst/>
                <a:latin typeface="Calibri Light (En-têtes)"/>
              </a:endParaRPr>
            </a:p>
          </p:txBody>
        </p:sp>
      </p:grpSp>
      <p:pic>
        <p:nvPicPr>
          <p:cNvPr id="1026" name="Picture 2" descr="approche minimum viable product">
            <a:extLst>
              <a:ext uri="{FF2B5EF4-FFF2-40B4-BE49-F238E27FC236}">
                <a16:creationId xmlns:a16="http://schemas.microsoft.com/office/drawing/2014/main" id="{E0C649ED-97DD-41C6-9003-2A5E9E24C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580"/>
          <a:stretch/>
        </p:blipFill>
        <p:spPr bwMode="auto">
          <a:xfrm>
            <a:off x="4883562" y="2405716"/>
            <a:ext cx="6688945" cy="19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1B56EDB-85BE-476F-9A11-3DF63B0B68EF}"/>
              </a:ext>
            </a:extLst>
          </p:cNvPr>
          <p:cNvSpPr txBox="1"/>
          <p:nvPr/>
        </p:nvSpPr>
        <p:spPr>
          <a:xfrm flipH="1">
            <a:off x="677767" y="3599499"/>
            <a:ext cx="382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fr-FR" sz="1600" dirty="0">
                <a:solidFill>
                  <a:srgbClr val="202124"/>
                </a:solidFill>
                <a:latin typeface="Calibri Light (En-têtes)"/>
              </a:rPr>
              <a:t>écrire un livre 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EC0F7FF-A633-4C29-8789-973642C4C270}"/>
              </a:ext>
            </a:extLst>
          </p:cNvPr>
          <p:cNvSpPr txBox="1"/>
          <p:nvPr/>
        </p:nvSpPr>
        <p:spPr>
          <a:xfrm flipH="1">
            <a:off x="658370" y="4102354"/>
            <a:ext cx="382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fr-FR" sz="1600" dirty="0">
                <a:solidFill>
                  <a:srgbClr val="202124"/>
                </a:solidFill>
                <a:latin typeface="Calibri Light (En-têtes)"/>
              </a:rPr>
              <a:t>rénover votre maison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BF4BCD7-920E-46A2-97D0-99979E8E0CED}"/>
              </a:ext>
            </a:extLst>
          </p:cNvPr>
          <p:cNvSpPr txBox="1"/>
          <p:nvPr/>
        </p:nvSpPr>
        <p:spPr>
          <a:xfrm flipH="1">
            <a:off x="677767" y="4647592"/>
            <a:ext cx="3827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fr-FR" sz="1600" dirty="0">
                <a:solidFill>
                  <a:srgbClr val="202124"/>
                </a:solidFill>
                <a:latin typeface="Calibri Light (En-têtes)"/>
              </a:rPr>
              <a:t>ne plus être en retard en cours le matin</a:t>
            </a:r>
            <a:endParaRPr lang="fr-FR" sz="1600" dirty="0">
              <a:latin typeface="Calibri Light (En-têtes)"/>
            </a:endParaRPr>
          </a:p>
          <a:p>
            <a:pPr marL="285750" indent="-285750">
              <a:buBlip>
                <a:blip r:embed="rId4"/>
              </a:buBlip>
            </a:pPr>
            <a:r>
              <a:rPr lang="fr-FR" sz="1600" dirty="0">
                <a:solidFill>
                  <a:srgbClr val="202124"/>
                </a:solidFill>
                <a:latin typeface="Calibri Light (En-têtes)"/>
              </a:rPr>
              <a:t>…</a:t>
            </a:r>
            <a:endParaRPr lang="fr-FR" sz="1600" i="0" u="none" strike="noStrike" dirty="0">
              <a:solidFill>
                <a:srgbClr val="202124"/>
              </a:solidFill>
              <a:effectLst/>
              <a:latin typeface="Calibri Light (En-têtes)"/>
            </a:endParaRPr>
          </a:p>
        </p:txBody>
      </p:sp>
      <p:pic>
        <p:nvPicPr>
          <p:cNvPr id="14" name="Picture 2" descr="approche minimum viable product">
            <a:extLst>
              <a:ext uri="{FF2B5EF4-FFF2-40B4-BE49-F238E27FC236}">
                <a16:creationId xmlns:a16="http://schemas.microsoft.com/office/drawing/2014/main" id="{C5BB2DB3-3492-44A9-ADB5-2D187C528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420"/>
          <a:stretch/>
        </p:blipFill>
        <p:spPr bwMode="auto">
          <a:xfrm>
            <a:off x="4883562" y="4316361"/>
            <a:ext cx="6688945" cy="239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913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6" grpId="0" animBg="1"/>
      <p:bldP spid="7" grpId="0"/>
      <p:bldP spid="8" grpId="0"/>
      <p:bldP spid="11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B8F95BF-7EBB-4C2E-8E17-544E8E0DB253}"/>
              </a:ext>
            </a:extLst>
          </p:cNvPr>
          <p:cNvSpPr/>
          <p:nvPr/>
        </p:nvSpPr>
        <p:spPr>
          <a:xfrm>
            <a:off x="643371" y="780984"/>
            <a:ext cx="7932457" cy="34854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A8D20661-49DF-4BAA-B3C7-D7A5E85A29C0}"/>
              </a:ext>
            </a:extLst>
          </p:cNvPr>
          <p:cNvSpPr txBox="1"/>
          <p:nvPr/>
        </p:nvSpPr>
        <p:spPr>
          <a:xfrm>
            <a:off x="658370" y="82964"/>
            <a:ext cx="4153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+mj-lt"/>
                <a:cs typeface="Arial" charset="0"/>
              </a:rPr>
              <a:t>FOCUS SCRUM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05AAD-1070-4A4C-B664-A64E479E3B0C}"/>
              </a:ext>
            </a:extLst>
          </p:cNvPr>
          <p:cNvSpPr/>
          <p:nvPr/>
        </p:nvSpPr>
        <p:spPr>
          <a:xfrm>
            <a:off x="8842161" y="825446"/>
            <a:ext cx="3231472" cy="3440939"/>
          </a:xfrm>
          <a:prstGeom prst="rect">
            <a:avLst/>
          </a:prstGeom>
          <a:noFill/>
          <a:ln w="28575">
            <a:solidFill>
              <a:srgbClr val="DFD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9063E-802A-4634-8232-5B63FD526A57}"/>
              </a:ext>
            </a:extLst>
          </p:cNvPr>
          <p:cNvSpPr/>
          <p:nvPr/>
        </p:nvSpPr>
        <p:spPr>
          <a:xfrm>
            <a:off x="8842161" y="838804"/>
            <a:ext cx="3231471" cy="400110"/>
          </a:xfrm>
          <a:prstGeom prst="rect">
            <a:avLst/>
          </a:prstGeom>
          <a:solidFill>
            <a:srgbClr val="DFD9EA"/>
          </a:solidFill>
          <a:ln w="28575">
            <a:solidFill>
              <a:srgbClr val="DFD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CC5F90-0782-41E1-A924-94E0BCB9E9E9}"/>
              </a:ext>
            </a:extLst>
          </p:cNvPr>
          <p:cNvSpPr txBox="1"/>
          <p:nvPr/>
        </p:nvSpPr>
        <p:spPr>
          <a:xfrm flipH="1">
            <a:off x="8905583" y="841899"/>
            <a:ext cx="308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spc="210" dirty="0" err="1">
                <a:solidFill>
                  <a:schemeClr val="tx2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Roles</a:t>
            </a:r>
            <a:r>
              <a:rPr lang="fr-FR" sz="2000" spc="210" dirty="0">
                <a:solidFill>
                  <a:schemeClr val="tx2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- </a:t>
            </a:r>
            <a:r>
              <a:rPr lang="fr-FR" sz="2000" spc="210" dirty="0" err="1">
                <a:solidFill>
                  <a:schemeClr val="tx2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scrum</a:t>
            </a:r>
            <a:r>
              <a:rPr lang="fr-FR" sz="2000" spc="210" dirty="0">
                <a:solidFill>
                  <a:schemeClr val="tx2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team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202045-8DDF-419D-9B13-BD1D4A5D7B44}"/>
              </a:ext>
            </a:extLst>
          </p:cNvPr>
          <p:cNvSpPr txBox="1"/>
          <p:nvPr/>
        </p:nvSpPr>
        <p:spPr>
          <a:xfrm flipH="1">
            <a:off x="8905585" y="1373285"/>
            <a:ext cx="30874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Produt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</a:t>
            </a: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Owner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: </a:t>
            </a:r>
            <a:br>
              <a:rPr lang="fr-FR" sz="1400" b="1" dirty="0">
                <a:solidFill>
                  <a:srgbClr val="202124"/>
                </a:solidFill>
                <a:latin typeface="Calibri Light (En-têtes)"/>
              </a:rPr>
            </a:b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Représentant du "client" (garante valeur business), décrit et priorise  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Scrum Master :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Facilite les interactions PO/DEV, lève les obstacles, permet à la Team de rester concentrée. garant du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scrum</a:t>
            </a: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Team :</a:t>
            </a:r>
            <a:br>
              <a:rPr lang="fr-FR" sz="1400" b="1" dirty="0">
                <a:solidFill>
                  <a:srgbClr val="202124"/>
                </a:solidFill>
                <a:latin typeface="Calibri Light (En-têtes)"/>
              </a:rPr>
            </a:b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E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quipe autonome et autogérée (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env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3 à 9 personnes (développeurs / experts UX /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graphic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designer / expert sécurité etc...). Responsable du livrable.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0C78518-34C8-442F-B4B7-9BB96EED0D03}"/>
              </a:ext>
            </a:extLst>
          </p:cNvPr>
          <p:cNvGrpSpPr/>
          <p:nvPr/>
        </p:nvGrpSpPr>
        <p:grpSpPr>
          <a:xfrm>
            <a:off x="656947" y="4455427"/>
            <a:ext cx="5243566" cy="2319609"/>
            <a:chOff x="7074023" y="896212"/>
            <a:chExt cx="4956699" cy="256477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D3E0A9-4846-466B-A862-0A5F6EE9E632}"/>
                </a:ext>
              </a:extLst>
            </p:cNvPr>
            <p:cNvSpPr/>
            <p:nvPr/>
          </p:nvSpPr>
          <p:spPr>
            <a:xfrm>
              <a:off x="7074023" y="897542"/>
              <a:ext cx="4956699" cy="2563440"/>
            </a:xfrm>
            <a:prstGeom prst="rect">
              <a:avLst/>
            </a:prstGeom>
            <a:noFill/>
            <a:ln w="28575">
              <a:solidFill>
                <a:srgbClr val="FF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F9C919-85EE-498F-9410-7EB459517034}"/>
                </a:ext>
              </a:extLst>
            </p:cNvPr>
            <p:cNvSpPr/>
            <p:nvPr/>
          </p:nvSpPr>
          <p:spPr>
            <a:xfrm>
              <a:off x="7074023" y="896212"/>
              <a:ext cx="4956699" cy="510460"/>
            </a:xfrm>
            <a:prstGeom prst="rect">
              <a:avLst/>
            </a:prstGeom>
            <a:solidFill>
              <a:srgbClr val="FF8F00"/>
            </a:solidFill>
            <a:ln w="28575">
              <a:solidFill>
                <a:srgbClr val="FF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34C6DEFA-0582-4DA3-9201-18D3CBF159C1}"/>
              </a:ext>
            </a:extLst>
          </p:cNvPr>
          <p:cNvSpPr txBox="1"/>
          <p:nvPr/>
        </p:nvSpPr>
        <p:spPr>
          <a:xfrm flipH="1">
            <a:off x="848141" y="4439833"/>
            <a:ext cx="4885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Artefacts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D6F1B8-0E37-4C2D-9C8E-BEBCD1246FF8}"/>
              </a:ext>
            </a:extLst>
          </p:cNvPr>
          <p:cNvSpPr txBox="1"/>
          <p:nvPr/>
        </p:nvSpPr>
        <p:spPr>
          <a:xfrm flipH="1">
            <a:off x="621433" y="4999156"/>
            <a:ext cx="53389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Product </a:t>
            </a: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Backlog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la liste des besoins du produit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Sprint </a:t>
            </a: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Backlog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liste des Product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Backlog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Items sélectionnés pour le Sprint en cours.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Product </a:t>
            </a: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Increment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ensemble des Product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Backlog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Items finalisés lors du Sprint en cours (livrable).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127BB4A-C65E-4555-9E0D-C5C8144FB70F}"/>
              </a:ext>
            </a:extLst>
          </p:cNvPr>
          <p:cNvGrpSpPr/>
          <p:nvPr/>
        </p:nvGrpSpPr>
        <p:grpSpPr>
          <a:xfrm>
            <a:off x="5958520" y="4465960"/>
            <a:ext cx="6115109" cy="2281990"/>
            <a:chOff x="7074023" y="896212"/>
            <a:chExt cx="4956699" cy="256477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523ED9-3CE1-4A13-83F0-7C22D64654F3}"/>
                </a:ext>
              </a:extLst>
            </p:cNvPr>
            <p:cNvSpPr/>
            <p:nvPr/>
          </p:nvSpPr>
          <p:spPr>
            <a:xfrm>
              <a:off x="7074023" y="897542"/>
              <a:ext cx="4956699" cy="2563440"/>
            </a:xfrm>
            <a:prstGeom prst="rect">
              <a:avLst/>
            </a:prstGeom>
            <a:noFill/>
            <a:ln w="28575">
              <a:solidFill>
                <a:srgbClr val="954E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411810-03DD-4549-BD80-12BFCF952297}"/>
                </a:ext>
              </a:extLst>
            </p:cNvPr>
            <p:cNvSpPr/>
            <p:nvPr/>
          </p:nvSpPr>
          <p:spPr>
            <a:xfrm>
              <a:off x="7074023" y="896212"/>
              <a:ext cx="4956699" cy="518875"/>
            </a:xfrm>
            <a:prstGeom prst="rect">
              <a:avLst/>
            </a:prstGeom>
            <a:solidFill>
              <a:srgbClr val="954EB3"/>
            </a:solidFill>
            <a:ln w="28575">
              <a:solidFill>
                <a:srgbClr val="954E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6BEEB9A1-8F5B-481D-9ECD-C9790D88716F}"/>
              </a:ext>
            </a:extLst>
          </p:cNvPr>
          <p:cNvSpPr txBox="1"/>
          <p:nvPr/>
        </p:nvSpPr>
        <p:spPr>
          <a:xfrm flipH="1">
            <a:off x="6649554" y="4470373"/>
            <a:ext cx="4885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CEREMONIES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5DEFDE6-3D8A-4071-9C20-75915C811D5C}"/>
              </a:ext>
            </a:extLst>
          </p:cNvPr>
          <p:cNvSpPr txBox="1"/>
          <p:nvPr/>
        </p:nvSpPr>
        <p:spPr>
          <a:xfrm flipH="1">
            <a:off x="5995864" y="4968484"/>
            <a:ext cx="6077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Sprint Planning : 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Le PO définit les User Stories pour le sprint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La dev team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selectionne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les US qu’elle pense finir dans le sprint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Daily Scrum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tous les jours debout et à la même heure (autour d'un café par exemple)pour communiquer, identifier les points de blocages, réagir vite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Sprint </a:t>
            </a: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Review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Démonstration,  Récolte de "feedback"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Retrospective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Sprint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Définition de ce qui est à améliorer, ce qui est à garder, ce qui est à arrêter pour en retirer une liste d’actions d’améliorations pour le sprint suivant.. 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endParaRPr lang="fr-FR" sz="1400" dirty="0">
              <a:solidFill>
                <a:srgbClr val="202124"/>
              </a:solidFill>
              <a:latin typeface="Calibri Light (En-têtes)"/>
            </a:endParaRPr>
          </a:p>
        </p:txBody>
      </p:sp>
      <p:pic>
        <p:nvPicPr>
          <p:cNvPr id="2050" name="Picture 2" descr="schéma méthode agile scrum">
            <a:extLst>
              <a:ext uri="{FF2B5EF4-FFF2-40B4-BE49-F238E27FC236}">
                <a16:creationId xmlns:a16="http://schemas.microsoft.com/office/drawing/2014/main" id="{9DF40012-BC22-424A-9322-6441A302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328" y="831713"/>
            <a:ext cx="7284386" cy="344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925A7BB3-D3A9-492A-A947-C2582D21BF18}"/>
              </a:ext>
            </a:extLst>
          </p:cNvPr>
          <p:cNvSpPr/>
          <p:nvPr/>
        </p:nvSpPr>
        <p:spPr>
          <a:xfrm>
            <a:off x="597952" y="4985156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1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A5B53C04-1353-432F-9622-21CC6E4B1F30}"/>
              </a:ext>
            </a:extLst>
          </p:cNvPr>
          <p:cNvSpPr/>
          <p:nvPr/>
        </p:nvSpPr>
        <p:spPr>
          <a:xfrm>
            <a:off x="3088144" y="2684648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1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EE2AFFD-1E00-4D86-B938-6558F9001BAE}"/>
              </a:ext>
            </a:extLst>
          </p:cNvPr>
          <p:cNvSpPr/>
          <p:nvPr/>
        </p:nvSpPr>
        <p:spPr>
          <a:xfrm>
            <a:off x="5909920" y="4949677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2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7C65483-04BE-4ED3-82C0-8FB824A4A1B0}"/>
              </a:ext>
            </a:extLst>
          </p:cNvPr>
          <p:cNvSpPr/>
          <p:nvPr/>
        </p:nvSpPr>
        <p:spPr>
          <a:xfrm>
            <a:off x="3997545" y="2645320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2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B810DAE1-B090-45C8-9C32-FB844E67397F}"/>
              </a:ext>
            </a:extLst>
          </p:cNvPr>
          <p:cNvSpPr/>
          <p:nvPr/>
        </p:nvSpPr>
        <p:spPr>
          <a:xfrm>
            <a:off x="5118422" y="3342103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2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06394922-7C7B-49F4-B8B1-03999E66FCCC}"/>
              </a:ext>
            </a:extLst>
          </p:cNvPr>
          <p:cNvSpPr/>
          <p:nvPr/>
        </p:nvSpPr>
        <p:spPr>
          <a:xfrm>
            <a:off x="609060" y="5430024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2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F7487C2-47FE-4035-90CE-62265D108DC5}"/>
              </a:ext>
            </a:extLst>
          </p:cNvPr>
          <p:cNvSpPr/>
          <p:nvPr/>
        </p:nvSpPr>
        <p:spPr>
          <a:xfrm>
            <a:off x="5912722" y="5361369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3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9180D64-CA0A-4468-8F96-5B49431A1B80}"/>
              </a:ext>
            </a:extLst>
          </p:cNvPr>
          <p:cNvSpPr/>
          <p:nvPr/>
        </p:nvSpPr>
        <p:spPr>
          <a:xfrm>
            <a:off x="7166333" y="889884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3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2C0C463-8952-4780-9F4C-0D20DEA453D7}"/>
              </a:ext>
            </a:extLst>
          </p:cNvPr>
          <p:cNvSpPr/>
          <p:nvPr/>
        </p:nvSpPr>
        <p:spPr>
          <a:xfrm>
            <a:off x="5900513" y="5795010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4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F87BF3B-47CA-4044-9363-CED458868062}"/>
              </a:ext>
            </a:extLst>
          </p:cNvPr>
          <p:cNvSpPr/>
          <p:nvPr/>
        </p:nvSpPr>
        <p:spPr>
          <a:xfrm>
            <a:off x="7162835" y="2684648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4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89360FF1-A2BD-4155-8DE5-7D0BFE171A11}"/>
              </a:ext>
            </a:extLst>
          </p:cNvPr>
          <p:cNvSpPr/>
          <p:nvPr/>
        </p:nvSpPr>
        <p:spPr>
          <a:xfrm>
            <a:off x="5909920" y="6199387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6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7B9873A-D51C-4588-8F5E-89800EBF7840}"/>
              </a:ext>
            </a:extLst>
          </p:cNvPr>
          <p:cNvSpPr/>
          <p:nvPr/>
        </p:nvSpPr>
        <p:spPr>
          <a:xfrm>
            <a:off x="609060" y="6014809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5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F1C400DB-7CA7-451D-AE55-5F67B2D30C3E}"/>
              </a:ext>
            </a:extLst>
          </p:cNvPr>
          <p:cNvSpPr/>
          <p:nvPr/>
        </p:nvSpPr>
        <p:spPr>
          <a:xfrm>
            <a:off x="7419336" y="2693623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AEA99864-ECE2-4FD0-A905-B39E0FDE0494}"/>
              </a:ext>
            </a:extLst>
          </p:cNvPr>
          <p:cNvSpPr/>
          <p:nvPr/>
        </p:nvSpPr>
        <p:spPr>
          <a:xfrm>
            <a:off x="7665559" y="2693604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68289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  <p:bldP spid="17" grpId="0"/>
      <p:bldP spid="18" grpId="0"/>
      <p:bldP spid="23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1ADB50A-E1D5-4FA2-BB02-0255F0CA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47" y="959378"/>
            <a:ext cx="2018816" cy="26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e opinion tranchée sur les formats de rétro. | Raphaël Lemaire">
            <a:extLst>
              <a:ext uri="{FF2B5EF4-FFF2-40B4-BE49-F238E27FC236}">
                <a16:creationId xmlns:a16="http://schemas.microsoft.com/office/drawing/2014/main" id="{014EB841-0C93-4447-8CE5-86AF96AA8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59" y="964888"/>
            <a:ext cx="3577325" cy="2682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B8F95BF-7EBB-4C2E-8E17-544E8E0DB253}"/>
              </a:ext>
            </a:extLst>
          </p:cNvPr>
          <p:cNvSpPr/>
          <p:nvPr/>
        </p:nvSpPr>
        <p:spPr>
          <a:xfrm>
            <a:off x="658370" y="4116861"/>
            <a:ext cx="11159233" cy="24281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A8D20661-49DF-4BAA-B3C7-D7A5E85A29C0}"/>
              </a:ext>
            </a:extLst>
          </p:cNvPr>
          <p:cNvSpPr txBox="1"/>
          <p:nvPr/>
        </p:nvSpPr>
        <p:spPr>
          <a:xfrm>
            <a:off x="658370" y="82964"/>
            <a:ext cx="4153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+mj-lt"/>
                <a:cs typeface="Arial" charset="0"/>
              </a:rPr>
              <a:t>FOCUS SCRUM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05AAD-1070-4A4C-B664-A64E479E3B0C}"/>
              </a:ext>
            </a:extLst>
          </p:cNvPr>
          <p:cNvSpPr/>
          <p:nvPr/>
        </p:nvSpPr>
        <p:spPr>
          <a:xfrm>
            <a:off x="658372" y="4103503"/>
            <a:ext cx="11159233" cy="2441537"/>
          </a:xfrm>
          <a:prstGeom prst="rect">
            <a:avLst/>
          </a:prstGeom>
          <a:noFill/>
          <a:ln w="28575">
            <a:solidFill>
              <a:srgbClr val="DFD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9063E-802A-4634-8232-5B63FD526A57}"/>
              </a:ext>
            </a:extLst>
          </p:cNvPr>
          <p:cNvSpPr/>
          <p:nvPr/>
        </p:nvSpPr>
        <p:spPr>
          <a:xfrm>
            <a:off x="658371" y="4116861"/>
            <a:ext cx="11159233" cy="400110"/>
          </a:xfrm>
          <a:prstGeom prst="rect">
            <a:avLst/>
          </a:prstGeom>
          <a:solidFill>
            <a:srgbClr val="DFD9EA"/>
          </a:solidFill>
          <a:ln w="28575">
            <a:solidFill>
              <a:srgbClr val="DFD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CC5F90-0782-41E1-A924-94E0BCB9E9E9}"/>
              </a:ext>
            </a:extLst>
          </p:cNvPr>
          <p:cNvSpPr txBox="1"/>
          <p:nvPr/>
        </p:nvSpPr>
        <p:spPr>
          <a:xfrm flipH="1">
            <a:off x="827048" y="4119956"/>
            <a:ext cx="1090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spc="210" dirty="0">
                <a:solidFill>
                  <a:schemeClr val="tx2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Pour aller plus loin - Ressources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202045-8DDF-419D-9B13-BD1D4A5D7B44}"/>
              </a:ext>
            </a:extLst>
          </p:cNvPr>
          <p:cNvSpPr txBox="1"/>
          <p:nvPr/>
        </p:nvSpPr>
        <p:spPr>
          <a:xfrm flipH="1">
            <a:off x="658370" y="4651342"/>
            <a:ext cx="10909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Blip>
                <a:blip r:embed="rId5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Scrum Guide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  <a:hlinkClick r:id="rId6"/>
              </a:rPr>
              <a:t>https://scrumguides.org/scrum-guide.html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</a:t>
            </a:r>
            <a:br>
              <a:rPr lang="fr-FR" sz="1400" b="1" dirty="0">
                <a:solidFill>
                  <a:srgbClr val="202124"/>
                </a:solidFill>
                <a:latin typeface="Calibri Light (En-têtes)"/>
              </a:rPr>
            </a:b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Blip>
                <a:blip r:embed="rId5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Scrum Guide expliqué en Français et en vidéo :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  <a:hlinkClick r:id="rId7"/>
              </a:rPr>
              <a:t>https://www.youtube.com/watch?v=53Me6CvtSKM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Facilite les interactions PO/DEV, lève les obstacles, permet à la Team de rester concentrée. garant du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scrum</a:t>
            </a: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>
              <a:buBlip>
                <a:blip r:embed="rId5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Définition des termes liés à Scrum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  <a:hlinkClick r:id="rId8"/>
              </a:rPr>
              <a:t>https://guide-agile.wishtack.io/scrum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</a:t>
            </a:r>
          </a:p>
        </p:txBody>
      </p:sp>
      <p:pic>
        <p:nvPicPr>
          <p:cNvPr id="1028" name="Picture 4" descr="Typical Sprint Retrospective">
            <a:extLst>
              <a:ext uri="{FF2B5EF4-FFF2-40B4-BE49-F238E27FC236}">
                <a16:creationId xmlns:a16="http://schemas.microsoft.com/office/drawing/2014/main" id="{98B2DD6D-F0A9-46CF-8973-B35824841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768" y="900550"/>
            <a:ext cx="5179835" cy="268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452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6" grpId="0" animBg="1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B8F95BF-7EBB-4C2E-8E17-544E8E0DB253}"/>
              </a:ext>
            </a:extLst>
          </p:cNvPr>
          <p:cNvSpPr/>
          <p:nvPr/>
        </p:nvSpPr>
        <p:spPr>
          <a:xfrm>
            <a:off x="643371" y="780984"/>
            <a:ext cx="7932457" cy="34854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A8D20661-49DF-4BAA-B3C7-D7A5E85A29C0}"/>
              </a:ext>
            </a:extLst>
          </p:cNvPr>
          <p:cNvSpPr txBox="1"/>
          <p:nvPr/>
        </p:nvSpPr>
        <p:spPr>
          <a:xfrm>
            <a:off x="658369" y="82964"/>
            <a:ext cx="10890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+mj-lt"/>
                <a:cs typeface="Arial" charset="0"/>
              </a:rPr>
              <a:t>UN SCRUM LIGHT POUR L’ATELIER IoT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05AAD-1070-4A4C-B664-A64E479E3B0C}"/>
              </a:ext>
            </a:extLst>
          </p:cNvPr>
          <p:cNvSpPr/>
          <p:nvPr/>
        </p:nvSpPr>
        <p:spPr>
          <a:xfrm>
            <a:off x="8842161" y="825446"/>
            <a:ext cx="3231472" cy="3440939"/>
          </a:xfrm>
          <a:prstGeom prst="rect">
            <a:avLst/>
          </a:prstGeom>
          <a:noFill/>
          <a:ln w="28575">
            <a:solidFill>
              <a:srgbClr val="DFD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9063E-802A-4634-8232-5B63FD526A57}"/>
              </a:ext>
            </a:extLst>
          </p:cNvPr>
          <p:cNvSpPr/>
          <p:nvPr/>
        </p:nvSpPr>
        <p:spPr>
          <a:xfrm>
            <a:off x="8842161" y="838804"/>
            <a:ext cx="3231471" cy="400110"/>
          </a:xfrm>
          <a:prstGeom prst="rect">
            <a:avLst/>
          </a:prstGeom>
          <a:solidFill>
            <a:srgbClr val="DFD9EA"/>
          </a:solidFill>
          <a:ln w="28575">
            <a:solidFill>
              <a:srgbClr val="DFD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CC5F90-0782-41E1-A924-94E0BCB9E9E9}"/>
              </a:ext>
            </a:extLst>
          </p:cNvPr>
          <p:cNvSpPr txBox="1"/>
          <p:nvPr/>
        </p:nvSpPr>
        <p:spPr>
          <a:xfrm flipH="1">
            <a:off x="8905583" y="841899"/>
            <a:ext cx="308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spc="210" dirty="0" err="1">
                <a:solidFill>
                  <a:schemeClr val="tx2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Roles</a:t>
            </a:r>
            <a:r>
              <a:rPr lang="fr-FR" sz="2000" spc="210" dirty="0">
                <a:solidFill>
                  <a:schemeClr val="tx2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- </a:t>
            </a:r>
            <a:r>
              <a:rPr lang="fr-FR" sz="2000" spc="210" dirty="0" err="1">
                <a:solidFill>
                  <a:schemeClr val="tx2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scrum</a:t>
            </a:r>
            <a:r>
              <a:rPr lang="fr-FR" sz="2000" spc="210" dirty="0">
                <a:solidFill>
                  <a:schemeClr val="tx2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 team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202045-8DDF-419D-9B13-BD1D4A5D7B44}"/>
              </a:ext>
            </a:extLst>
          </p:cNvPr>
          <p:cNvSpPr txBox="1"/>
          <p:nvPr/>
        </p:nvSpPr>
        <p:spPr>
          <a:xfrm flipH="1">
            <a:off x="8905585" y="1373285"/>
            <a:ext cx="308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Chaque groupe joue tous les rôles de la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scrum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team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0C78518-34C8-442F-B4B7-9BB96EED0D03}"/>
              </a:ext>
            </a:extLst>
          </p:cNvPr>
          <p:cNvGrpSpPr/>
          <p:nvPr/>
        </p:nvGrpSpPr>
        <p:grpSpPr>
          <a:xfrm>
            <a:off x="656947" y="4455427"/>
            <a:ext cx="5243566" cy="2319609"/>
            <a:chOff x="7074023" y="896212"/>
            <a:chExt cx="4956699" cy="256477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D3E0A9-4846-466B-A862-0A5F6EE9E632}"/>
                </a:ext>
              </a:extLst>
            </p:cNvPr>
            <p:cNvSpPr/>
            <p:nvPr/>
          </p:nvSpPr>
          <p:spPr>
            <a:xfrm>
              <a:off x="7074023" y="897542"/>
              <a:ext cx="4956699" cy="2563440"/>
            </a:xfrm>
            <a:prstGeom prst="rect">
              <a:avLst/>
            </a:prstGeom>
            <a:noFill/>
            <a:ln w="28575">
              <a:solidFill>
                <a:srgbClr val="FF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F9C919-85EE-498F-9410-7EB459517034}"/>
                </a:ext>
              </a:extLst>
            </p:cNvPr>
            <p:cNvSpPr/>
            <p:nvPr/>
          </p:nvSpPr>
          <p:spPr>
            <a:xfrm>
              <a:off x="7074023" y="896212"/>
              <a:ext cx="4956699" cy="510460"/>
            </a:xfrm>
            <a:prstGeom prst="rect">
              <a:avLst/>
            </a:prstGeom>
            <a:solidFill>
              <a:srgbClr val="FF8F00"/>
            </a:solidFill>
            <a:ln w="28575">
              <a:solidFill>
                <a:srgbClr val="FF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34C6DEFA-0582-4DA3-9201-18D3CBF159C1}"/>
              </a:ext>
            </a:extLst>
          </p:cNvPr>
          <p:cNvSpPr txBox="1"/>
          <p:nvPr/>
        </p:nvSpPr>
        <p:spPr>
          <a:xfrm flipH="1">
            <a:off x="848141" y="4439833"/>
            <a:ext cx="4885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Artefacts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D6F1B8-0E37-4C2D-9C8E-BEBCD1246FF8}"/>
              </a:ext>
            </a:extLst>
          </p:cNvPr>
          <p:cNvSpPr txBox="1"/>
          <p:nvPr/>
        </p:nvSpPr>
        <p:spPr>
          <a:xfrm flipH="1">
            <a:off x="621433" y="4999156"/>
            <a:ext cx="53389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Product </a:t>
            </a: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Backlog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: 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User Stories à écrire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Sprint </a:t>
            </a: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Backlog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1 Sprint donc contient toutes les User Stories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Product </a:t>
            </a: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Increment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1 Sprint donc 1 livrable.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127BB4A-C65E-4555-9E0D-C5C8144FB70F}"/>
              </a:ext>
            </a:extLst>
          </p:cNvPr>
          <p:cNvGrpSpPr/>
          <p:nvPr/>
        </p:nvGrpSpPr>
        <p:grpSpPr>
          <a:xfrm>
            <a:off x="5958520" y="4465960"/>
            <a:ext cx="6115109" cy="2281990"/>
            <a:chOff x="7074023" y="896212"/>
            <a:chExt cx="4956699" cy="256477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523ED9-3CE1-4A13-83F0-7C22D64654F3}"/>
                </a:ext>
              </a:extLst>
            </p:cNvPr>
            <p:cNvSpPr/>
            <p:nvPr/>
          </p:nvSpPr>
          <p:spPr>
            <a:xfrm>
              <a:off x="7074023" y="897542"/>
              <a:ext cx="4956699" cy="2563440"/>
            </a:xfrm>
            <a:prstGeom prst="rect">
              <a:avLst/>
            </a:prstGeom>
            <a:noFill/>
            <a:ln w="28575">
              <a:solidFill>
                <a:srgbClr val="954E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411810-03DD-4549-BD80-12BFCF952297}"/>
                </a:ext>
              </a:extLst>
            </p:cNvPr>
            <p:cNvSpPr/>
            <p:nvPr/>
          </p:nvSpPr>
          <p:spPr>
            <a:xfrm>
              <a:off x="7074023" y="896212"/>
              <a:ext cx="4956699" cy="518875"/>
            </a:xfrm>
            <a:prstGeom prst="rect">
              <a:avLst/>
            </a:prstGeom>
            <a:solidFill>
              <a:srgbClr val="954EB3"/>
            </a:solidFill>
            <a:ln w="28575">
              <a:solidFill>
                <a:srgbClr val="954E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6BEEB9A1-8F5B-481D-9ECD-C9790D88716F}"/>
              </a:ext>
            </a:extLst>
          </p:cNvPr>
          <p:cNvSpPr txBox="1"/>
          <p:nvPr/>
        </p:nvSpPr>
        <p:spPr>
          <a:xfrm flipH="1">
            <a:off x="6649554" y="4470373"/>
            <a:ext cx="4885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CEREMONIES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5DEFDE6-3D8A-4071-9C20-75915C811D5C}"/>
              </a:ext>
            </a:extLst>
          </p:cNvPr>
          <p:cNvSpPr txBox="1"/>
          <p:nvPr/>
        </p:nvSpPr>
        <p:spPr>
          <a:xfrm flipH="1">
            <a:off x="5977192" y="5031057"/>
            <a:ext cx="6077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Sprint Planning : 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On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evalue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les User Stories. Elles feront toutes partie du Sprint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Backlog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Daily Scrum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Peut être réalisé de façon régulière.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FF0000"/>
                </a:solidFill>
                <a:latin typeface="Calibri Light (En-têtes)"/>
              </a:rPr>
              <a:t>[Evaluation] 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Sprint </a:t>
            </a: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Review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Démonstration,  Récolte de "feedback« 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FF0000"/>
                </a:solidFill>
                <a:latin typeface="Calibri Light (En-têtes)"/>
              </a:rPr>
              <a:t>[Evaluation] </a:t>
            </a:r>
            <a:r>
              <a:rPr lang="fr-FR" sz="1400" b="1" dirty="0" err="1">
                <a:solidFill>
                  <a:srgbClr val="202124"/>
                </a:solidFill>
                <a:latin typeface="Calibri Light (En-têtes)"/>
              </a:rPr>
              <a:t>Retrospective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 Sprint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Un rétro light à l’oral en fin de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demo</a:t>
            </a:r>
            <a:endParaRPr lang="fr-FR" sz="1400" dirty="0">
              <a:solidFill>
                <a:srgbClr val="202124"/>
              </a:solidFill>
              <a:latin typeface="Calibri Light (En-têtes)"/>
            </a:endParaRPr>
          </a:p>
        </p:txBody>
      </p:sp>
      <p:pic>
        <p:nvPicPr>
          <p:cNvPr id="2050" name="Picture 2" descr="schéma méthode agile scrum">
            <a:extLst>
              <a:ext uri="{FF2B5EF4-FFF2-40B4-BE49-F238E27FC236}">
                <a16:creationId xmlns:a16="http://schemas.microsoft.com/office/drawing/2014/main" id="{9DF40012-BC22-424A-9322-6441A302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328" y="831713"/>
            <a:ext cx="7284386" cy="344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7992D9E0-610F-40E6-B5F4-25291878C9E4}"/>
              </a:ext>
            </a:extLst>
          </p:cNvPr>
          <p:cNvSpPr/>
          <p:nvPr/>
        </p:nvSpPr>
        <p:spPr>
          <a:xfrm>
            <a:off x="3088144" y="2684648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1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31BD89CD-5AA9-4F6E-82B9-3E6045C5257D}"/>
              </a:ext>
            </a:extLst>
          </p:cNvPr>
          <p:cNvSpPr/>
          <p:nvPr/>
        </p:nvSpPr>
        <p:spPr>
          <a:xfrm>
            <a:off x="580268" y="4973028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1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41FBD18-E42A-41C3-9C24-17A20FA05ABE}"/>
              </a:ext>
            </a:extLst>
          </p:cNvPr>
          <p:cNvSpPr/>
          <p:nvPr/>
        </p:nvSpPr>
        <p:spPr>
          <a:xfrm>
            <a:off x="3997545" y="2645320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2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465E5E0-FB55-4789-A6ED-5973EB28CC07}"/>
              </a:ext>
            </a:extLst>
          </p:cNvPr>
          <p:cNvSpPr/>
          <p:nvPr/>
        </p:nvSpPr>
        <p:spPr>
          <a:xfrm>
            <a:off x="5909359" y="4999156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2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61270E3F-0C4C-42C2-BDB3-BC72F0AA97FD}"/>
              </a:ext>
            </a:extLst>
          </p:cNvPr>
          <p:cNvSpPr/>
          <p:nvPr/>
        </p:nvSpPr>
        <p:spPr>
          <a:xfrm>
            <a:off x="580268" y="5386041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2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FC9E0C8-A0E1-4103-8084-6DC0D2755B19}"/>
              </a:ext>
            </a:extLst>
          </p:cNvPr>
          <p:cNvSpPr/>
          <p:nvPr/>
        </p:nvSpPr>
        <p:spPr>
          <a:xfrm>
            <a:off x="5118422" y="3342103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2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1E4A2E7-5654-491D-A96A-90BB8D195772}"/>
              </a:ext>
            </a:extLst>
          </p:cNvPr>
          <p:cNvSpPr/>
          <p:nvPr/>
        </p:nvSpPr>
        <p:spPr>
          <a:xfrm>
            <a:off x="7166333" y="889884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3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67AEE3C-EFFB-4CAD-B98F-657E66056339}"/>
              </a:ext>
            </a:extLst>
          </p:cNvPr>
          <p:cNvSpPr/>
          <p:nvPr/>
        </p:nvSpPr>
        <p:spPr>
          <a:xfrm>
            <a:off x="5909359" y="5441318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3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769CD2FD-7DC0-4EEF-BB0F-1A1DD423F96B}"/>
              </a:ext>
            </a:extLst>
          </p:cNvPr>
          <p:cNvSpPr/>
          <p:nvPr/>
        </p:nvSpPr>
        <p:spPr>
          <a:xfrm>
            <a:off x="7162835" y="2684648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4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3DE8E994-0755-4BC7-BD42-5E91A6E5DB21}"/>
              </a:ext>
            </a:extLst>
          </p:cNvPr>
          <p:cNvSpPr/>
          <p:nvPr/>
        </p:nvSpPr>
        <p:spPr>
          <a:xfrm>
            <a:off x="7419336" y="2693623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5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6033472-1D3E-44B1-A64C-28E0EE45C038}"/>
              </a:ext>
            </a:extLst>
          </p:cNvPr>
          <p:cNvSpPr/>
          <p:nvPr/>
        </p:nvSpPr>
        <p:spPr>
          <a:xfrm>
            <a:off x="7665559" y="2693604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6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FBF1B3CF-8146-49A0-BEE4-14574FC3C596}"/>
              </a:ext>
            </a:extLst>
          </p:cNvPr>
          <p:cNvSpPr/>
          <p:nvPr/>
        </p:nvSpPr>
        <p:spPr>
          <a:xfrm>
            <a:off x="580268" y="5838169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4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654F510-AC7E-4290-9888-595A2343CFF8}"/>
              </a:ext>
            </a:extLst>
          </p:cNvPr>
          <p:cNvSpPr/>
          <p:nvPr/>
        </p:nvSpPr>
        <p:spPr>
          <a:xfrm>
            <a:off x="5916577" y="5877855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5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77309655-84F1-42C4-9048-3CFAE0544883}"/>
              </a:ext>
            </a:extLst>
          </p:cNvPr>
          <p:cNvSpPr/>
          <p:nvPr/>
        </p:nvSpPr>
        <p:spPr>
          <a:xfrm>
            <a:off x="5916577" y="6288976"/>
            <a:ext cx="341844" cy="3490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ughTypewriter" panose="02000409000000000000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47407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6" grpId="0" animBg="1"/>
      <p:bldP spid="7" grpId="0"/>
      <p:bldP spid="8" grpId="0"/>
      <p:bldP spid="17" grpId="0"/>
      <p:bldP spid="18" grpId="0"/>
      <p:bldP spid="23" grpId="0"/>
      <p:bldP spid="24" grpId="0"/>
      <p:bldP spid="19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>
            <a:extLst>
              <a:ext uri="{FF2B5EF4-FFF2-40B4-BE49-F238E27FC236}">
                <a16:creationId xmlns:a16="http://schemas.microsoft.com/office/drawing/2014/main" id="{AA29EF0F-365B-410D-8FBC-1E3DF8566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5371FF6-9F52-48D1-A22A-138AA4AB705A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CONSOLIDATION DES CONNAISSANCES</a:t>
            </a:r>
          </a:p>
        </p:txBody>
      </p:sp>
    </p:spTree>
    <p:extLst>
      <p:ext uri="{BB962C8B-B14F-4D97-AF65-F5344CB8AC3E}">
        <p14:creationId xmlns:p14="http://schemas.microsoft.com/office/powerpoint/2010/main" val="199571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0D288B51-D073-4312-B274-9A115552E056}"/>
              </a:ext>
            </a:extLst>
          </p:cNvPr>
          <p:cNvSpPr txBox="1"/>
          <p:nvPr/>
        </p:nvSpPr>
        <p:spPr>
          <a:xfrm>
            <a:off x="658370" y="82964"/>
            <a:ext cx="9742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CONSOLIDATION DES CONNAISSANCES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86EA57-5F74-4E8E-AC4C-41270CA58BA7}"/>
              </a:ext>
            </a:extLst>
          </p:cNvPr>
          <p:cNvSpPr txBox="1"/>
          <p:nvPr/>
        </p:nvSpPr>
        <p:spPr>
          <a:xfrm flipH="1">
            <a:off x="980798" y="1247951"/>
            <a:ext cx="10230404" cy="3435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5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SCRUM C’est QUOI ?</a:t>
            </a:r>
          </a:p>
          <a:p>
            <a:pPr marL="400050" indent="-400050">
              <a:lnSpc>
                <a:spcPct val="25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Quels sont Ses principaux </a:t>
            </a:r>
            <a:r>
              <a:rPr lang="fr-FR" dirty="0" err="1">
                <a:latin typeface="Colored Crayons" panose="02000500000000000000" pitchFamily="2" charset="0"/>
              </a:rPr>
              <a:t>avantageS</a:t>
            </a:r>
            <a:r>
              <a:rPr lang="fr-FR" dirty="0">
                <a:latin typeface="Colored Crayons" panose="02000500000000000000" pitchFamily="2" charset="0"/>
              </a:rPr>
              <a:t> ?</a:t>
            </a:r>
          </a:p>
          <a:p>
            <a:pPr marL="400050" indent="-400050">
              <a:lnSpc>
                <a:spcPct val="250000"/>
              </a:lnSpc>
              <a:buFontTx/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Qu’est ce qu’une USER Story ?</a:t>
            </a:r>
          </a:p>
          <a:p>
            <a:pPr marL="400050" indent="-400050">
              <a:lnSpc>
                <a:spcPct val="25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Qu’est ce que le sprint </a:t>
            </a:r>
            <a:r>
              <a:rPr lang="fr-FR" dirty="0" err="1">
                <a:latin typeface="Colored Crayons" panose="02000500000000000000" pitchFamily="2" charset="0"/>
              </a:rPr>
              <a:t>backlog</a:t>
            </a:r>
            <a:r>
              <a:rPr lang="fr-FR" dirty="0">
                <a:latin typeface="Colored Crayons" panose="02000500000000000000" pitchFamily="2" charset="0"/>
              </a:rPr>
              <a:t> ?</a:t>
            </a:r>
          </a:p>
          <a:p>
            <a:pPr marL="400050" indent="-400050">
              <a:lnSpc>
                <a:spcPct val="250000"/>
              </a:lnSpc>
              <a:buAutoNum type="romanUcPeriod"/>
            </a:pPr>
            <a:r>
              <a:rPr lang="fr-FR" dirty="0">
                <a:latin typeface="Colored Crayons" panose="02000500000000000000" pitchFamily="2" charset="0"/>
              </a:rPr>
              <a:t>A QUOI SERT LA RETROSPECTIVE SPRINT (</a:t>
            </a:r>
            <a:r>
              <a:rPr lang="fr-FR" dirty="0" err="1">
                <a:latin typeface="Colored Crayons" panose="02000500000000000000" pitchFamily="2" charset="0"/>
              </a:rPr>
              <a:t>derniere</a:t>
            </a:r>
            <a:r>
              <a:rPr lang="fr-FR" dirty="0">
                <a:latin typeface="Colored Crayons" panose="02000500000000000000" pitchFamily="2" charset="0"/>
              </a:rPr>
              <a:t> </a:t>
            </a:r>
            <a:r>
              <a:rPr lang="fr-FR" dirty="0" err="1">
                <a:latin typeface="Colored Crayons" panose="02000500000000000000" pitchFamily="2" charset="0"/>
              </a:rPr>
              <a:t>ceremonie</a:t>
            </a:r>
            <a:r>
              <a:rPr lang="fr-FR" dirty="0">
                <a:latin typeface="Colored Crayons" panose="02000500000000000000" pitchFamily="2" charset="0"/>
              </a:rPr>
              <a:t>) ?</a:t>
            </a:r>
            <a:endParaRPr lang="fr-FR" sz="1600" dirty="0">
              <a:latin typeface="Colored Crayon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54550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D0DDABD6-587E-4228-B0F5-5A214FFC4C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51936B6A-2426-43A9-A9A1-8E654A2EF116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REALISATION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11511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1">
            <a:extLst>
              <a:ext uri="{FF2B5EF4-FFF2-40B4-BE49-F238E27FC236}">
                <a16:creationId xmlns:a16="http://schemas.microsoft.com/office/drawing/2014/main" id="{FC85F218-B78F-42DF-9E5A-2E477DD2ACBC}"/>
              </a:ext>
            </a:extLst>
          </p:cNvPr>
          <p:cNvSpPr txBox="1"/>
          <p:nvPr/>
        </p:nvSpPr>
        <p:spPr>
          <a:xfrm>
            <a:off x="658369" y="82964"/>
            <a:ext cx="10890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+mj-lt"/>
                <a:cs typeface="Arial" charset="0"/>
              </a:rPr>
              <a:t>REALISATION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900303D-BC94-4EF5-BDAA-438AE7845D7C}"/>
              </a:ext>
            </a:extLst>
          </p:cNvPr>
          <p:cNvSpPr txBox="1"/>
          <p:nvPr/>
        </p:nvSpPr>
        <p:spPr>
          <a:xfrm flipH="1">
            <a:off x="775459" y="5089382"/>
            <a:ext cx="205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 fontAlgn="base">
              <a:spcAft>
                <a:spcPts val="1200"/>
              </a:spcAft>
            </a:pPr>
            <a:r>
              <a:rPr lang="fr-FR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Réalisation de la première US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969ABAB-9B14-4311-993E-59C7CA384BA3}"/>
              </a:ext>
            </a:extLst>
          </p:cNvPr>
          <p:cNvCxnSpPr>
            <a:cxnSpLocks/>
          </p:cNvCxnSpPr>
          <p:nvPr/>
        </p:nvCxnSpPr>
        <p:spPr>
          <a:xfrm flipH="1">
            <a:off x="2231546" y="3260358"/>
            <a:ext cx="1478757" cy="1429404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386A6B0-6EF8-4F6D-A90D-13CADDAB3F0E}"/>
              </a:ext>
            </a:extLst>
          </p:cNvPr>
          <p:cNvCxnSpPr>
            <a:cxnSpLocks/>
          </p:cNvCxnSpPr>
          <p:nvPr/>
        </p:nvCxnSpPr>
        <p:spPr>
          <a:xfrm>
            <a:off x="4078851" y="3108882"/>
            <a:ext cx="1792607" cy="852369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F1ED77F-6D1A-4924-AC90-B03ED53A38D8}"/>
              </a:ext>
            </a:extLst>
          </p:cNvPr>
          <p:cNvCxnSpPr>
            <a:cxnSpLocks/>
          </p:cNvCxnSpPr>
          <p:nvPr/>
        </p:nvCxnSpPr>
        <p:spPr>
          <a:xfrm flipH="1">
            <a:off x="6292200" y="2193737"/>
            <a:ext cx="1291589" cy="1692679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Graphique 16" descr="Badge 3 avec un remplissage uni">
            <a:extLst>
              <a:ext uri="{FF2B5EF4-FFF2-40B4-BE49-F238E27FC236}">
                <a16:creationId xmlns:a16="http://schemas.microsoft.com/office/drawing/2014/main" id="{E55F313C-AD15-4CD7-9180-DAED37322E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2610" y="3537795"/>
            <a:ext cx="914400" cy="914400"/>
          </a:xfrm>
          <a:prstGeom prst="rect">
            <a:avLst/>
          </a:prstGeom>
        </p:spPr>
      </p:pic>
      <p:pic>
        <p:nvPicPr>
          <p:cNvPr id="18" name="Graphique 17" descr="Badge 1 avec un remplissage uni">
            <a:extLst>
              <a:ext uri="{FF2B5EF4-FFF2-40B4-BE49-F238E27FC236}">
                <a16:creationId xmlns:a16="http://schemas.microsoft.com/office/drawing/2014/main" id="{D084A60F-B6FA-46CA-9F02-4AEEBE7D6A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5663" y="4232562"/>
            <a:ext cx="914400" cy="914400"/>
          </a:xfrm>
          <a:prstGeom prst="rect">
            <a:avLst/>
          </a:prstGeom>
        </p:spPr>
      </p:pic>
      <p:pic>
        <p:nvPicPr>
          <p:cNvPr id="19" name="Graphique 18" descr="Badge avec un remplissage uni">
            <a:extLst>
              <a:ext uri="{FF2B5EF4-FFF2-40B4-BE49-F238E27FC236}">
                <a16:creationId xmlns:a16="http://schemas.microsoft.com/office/drawing/2014/main" id="{2B55ABD2-2E46-4F06-9F1C-3E08ED89C0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5492" y="2579856"/>
            <a:ext cx="914400" cy="914400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76C2E55-FF6C-43A3-8D66-12478F039D70}"/>
              </a:ext>
            </a:extLst>
          </p:cNvPr>
          <p:cNvCxnSpPr>
            <a:cxnSpLocks/>
          </p:cNvCxnSpPr>
          <p:nvPr/>
        </p:nvCxnSpPr>
        <p:spPr>
          <a:xfrm>
            <a:off x="7743490" y="2174557"/>
            <a:ext cx="1792607" cy="852369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3FFDB15-A697-45E3-A160-CEF3415CFF4B}"/>
              </a:ext>
            </a:extLst>
          </p:cNvPr>
          <p:cNvCxnSpPr>
            <a:cxnSpLocks/>
          </p:cNvCxnSpPr>
          <p:nvPr/>
        </p:nvCxnSpPr>
        <p:spPr>
          <a:xfrm flipH="1">
            <a:off x="9880582" y="2397985"/>
            <a:ext cx="741568" cy="64209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Graphique 23" descr="Badge 5 avec un remplissage uni">
            <a:extLst>
              <a:ext uri="{FF2B5EF4-FFF2-40B4-BE49-F238E27FC236}">
                <a16:creationId xmlns:a16="http://schemas.microsoft.com/office/drawing/2014/main" id="{CB1274CC-F5B0-4D89-8132-00A6A85B89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19862" y="2709795"/>
            <a:ext cx="914400" cy="914400"/>
          </a:xfrm>
          <a:prstGeom prst="rect">
            <a:avLst/>
          </a:prstGeom>
        </p:spPr>
      </p:pic>
      <p:pic>
        <p:nvPicPr>
          <p:cNvPr id="27" name="Graphique 26" descr="Badge 4 avec un remplissage uni">
            <a:extLst>
              <a:ext uri="{FF2B5EF4-FFF2-40B4-BE49-F238E27FC236}">
                <a16:creationId xmlns:a16="http://schemas.microsoft.com/office/drawing/2014/main" id="{60F3B7AC-57FC-47F2-9991-D11FF9DA602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24937" y="1558170"/>
            <a:ext cx="914400" cy="9144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A677C4BD-1DC9-4868-8B07-D40A79C90A74}"/>
              </a:ext>
            </a:extLst>
          </p:cNvPr>
          <p:cNvSpPr txBox="1"/>
          <p:nvPr/>
        </p:nvSpPr>
        <p:spPr>
          <a:xfrm flipH="1">
            <a:off x="2931727" y="3853516"/>
            <a:ext cx="205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 fontAlgn="base">
              <a:spcAft>
                <a:spcPts val="1200"/>
              </a:spcAft>
            </a:pPr>
            <a:r>
              <a:rPr lang="fr-FR" sz="16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Creation</a:t>
            </a:r>
            <a:r>
              <a:rPr lang="fr-FR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de la </a:t>
            </a:r>
            <a:r>
              <a:rPr lang="fr-FR" sz="16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database</a:t>
            </a:r>
            <a:r>
              <a:rPr lang="fr-FR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16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Thingworx</a:t>
            </a:r>
            <a:endParaRPr lang="fr-FR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F5B23E8-4581-4BAB-831F-5DF35FA82004}"/>
              </a:ext>
            </a:extLst>
          </p:cNvPr>
          <p:cNvSpPr txBox="1"/>
          <p:nvPr/>
        </p:nvSpPr>
        <p:spPr>
          <a:xfrm flipH="1">
            <a:off x="4989673" y="4689762"/>
            <a:ext cx="2541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fontAlgn="base">
              <a:spcAft>
                <a:spcPts val="1200"/>
              </a:spcAft>
            </a:pPr>
            <a:r>
              <a:rPr lang="fr-FR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Rédaction des US manquantes et priorisation (Sprint planning)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14F851D-0D91-4534-9F44-2E3827E5C376}"/>
              </a:ext>
            </a:extLst>
          </p:cNvPr>
          <p:cNvSpPr txBox="1"/>
          <p:nvPr/>
        </p:nvSpPr>
        <p:spPr>
          <a:xfrm flipH="1">
            <a:off x="4699163" y="3153762"/>
            <a:ext cx="2534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Travail en autonomie</a:t>
            </a:r>
            <a:endParaRPr lang="fr-FR" sz="1600" b="1" dirty="0">
              <a:latin typeface="Calibri Light" panose="020F0302020204030204" pitchFamily="34" charset="0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F7B2EB7-64A7-4C27-B12F-B3224F806373}"/>
              </a:ext>
            </a:extLst>
          </p:cNvPr>
          <p:cNvSpPr txBox="1"/>
          <p:nvPr/>
        </p:nvSpPr>
        <p:spPr>
          <a:xfrm flipH="1">
            <a:off x="6316375" y="1183843"/>
            <a:ext cx="2534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Travail en autonomie</a:t>
            </a:r>
            <a:endParaRPr lang="fr-FR" sz="1600" b="1" dirty="0">
              <a:latin typeface="Calibri Light" panose="020F0302020204030204" pitchFamily="34" charset="0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D67A7EC-BFF3-4A9F-856F-14352AC001F2}"/>
              </a:ext>
            </a:extLst>
          </p:cNvPr>
          <p:cNvSpPr txBox="1"/>
          <p:nvPr/>
        </p:nvSpPr>
        <p:spPr>
          <a:xfrm flipH="1">
            <a:off x="6975437" y="2780760"/>
            <a:ext cx="217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fontAlgn="base">
              <a:spcAft>
                <a:spcPts val="1200"/>
              </a:spcAft>
            </a:pPr>
            <a:r>
              <a:rPr lang="fr-FR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Echanges sur Discord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C9D5C71-1F3C-4400-8251-8CF055600515}"/>
              </a:ext>
            </a:extLst>
          </p:cNvPr>
          <p:cNvSpPr txBox="1"/>
          <p:nvPr/>
        </p:nvSpPr>
        <p:spPr>
          <a:xfrm flipH="1">
            <a:off x="8373348" y="2120986"/>
            <a:ext cx="2325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Samedi 3 Avril</a:t>
            </a:r>
          </a:p>
          <a:p>
            <a:pPr algn="ctr"/>
            <a:r>
              <a:rPr lang="fr-FR" sz="1600" b="1" dirty="0"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Revue</a:t>
            </a: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853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1A7E1D3-3B16-4BEC-8348-63C94042A098}"/>
              </a:ext>
            </a:extLst>
          </p:cNvPr>
          <p:cNvSpPr/>
          <p:nvPr/>
        </p:nvSpPr>
        <p:spPr>
          <a:xfrm>
            <a:off x="1209368" y="1131837"/>
            <a:ext cx="6469626" cy="36413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A8D20661-49DF-4BAA-B3C7-D7A5E85A29C0}"/>
              </a:ext>
            </a:extLst>
          </p:cNvPr>
          <p:cNvSpPr txBox="1"/>
          <p:nvPr/>
        </p:nvSpPr>
        <p:spPr>
          <a:xfrm>
            <a:off x="658369" y="82964"/>
            <a:ext cx="10890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+mj-lt"/>
                <a:cs typeface="Arial" charset="0"/>
              </a:rPr>
              <a:t>SCRUM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05AAD-1070-4A4C-B664-A64E479E3B0C}"/>
              </a:ext>
            </a:extLst>
          </p:cNvPr>
          <p:cNvSpPr/>
          <p:nvPr/>
        </p:nvSpPr>
        <p:spPr>
          <a:xfrm>
            <a:off x="8325517" y="1175570"/>
            <a:ext cx="3750836" cy="1268825"/>
          </a:xfrm>
          <a:prstGeom prst="rect">
            <a:avLst/>
          </a:prstGeom>
          <a:noFill/>
          <a:ln w="28575">
            <a:solidFill>
              <a:srgbClr val="DFD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9063E-802A-4634-8232-5B63FD526A57}"/>
              </a:ext>
            </a:extLst>
          </p:cNvPr>
          <p:cNvSpPr/>
          <p:nvPr/>
        </p:nvSpPr>
        <p:spPr>
          <a:xfrm>
            <a:off x="8325517" y="1188928"/>
            <a:ext cx="3750836" cy="400110"/>
          </a:xfrm>
          <a:prstGeom prst="rect">
            <a:avLst/>
          </a:prstGeom>
          <a:solidFill>
            <a:srgbClr val="DFD9EA"/>
          </a:solidFill>
          <a:ln w="28575">
            <a:solidFill>
              <a:srgbClr val="DFD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CC5F90-0782-41E1-A924-94E0BCB9E9E9}"/>
              </a:ext>
            </a:extLst>
          </p:cNvPr>
          <p:cNvSpPr txBox="1"/>
          <p:nvPr/>
        </p:nvSpPr>
        <p:spPr>
          <a:xfrm flipH="1">
            <a:off x="8429556" y="1192023"/>
            <a:ext cx="3566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spc="210" dirty="0">
                <a:solidFill>
                  <a:schemeClr val="tx2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Pourquoi estimer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202045-8DDF-419D-9B13-BD1D4A5D7B44}"/>
              </a:ext>
            </a:extLst>
          </p:cNvPr>
          <p:cNvSpPr txBox="1"/>
          <p:nvPr/>
        </p:nvSpPr>
        <p:spPr>
          <a:xfrm flipH="1">
            <a:off x="8657234" y="1711281"/>
            <a:ext cx="308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Pour isoler les US qui apportent le plus de 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valeur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au produit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0C78518-34C8-442F-B4B7-9BB96EED0D03}"/>
              </a:ext>
            </a:extLst>
          </p:cNvPr>
          <p:cNvGrpSpPr/>
          <p:nvPr/>
        </p:nvGrpSpPr>
        <p:grpSpPr>
          <a:xfrm>
            <a:off x="8318482" y="2623035"/>
            <a:ext cx="3750836" cy="1983155"/>
            <a:chOff x="7074023" y="896212"/>
            <a:chExt cx="4956699" cy="256477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D3E0A9-4846-466B-A862-0A5F6EE9E632}"/>
                </a:ext>
              </a:extLst>
            </p:cNvPr>
            <p:cNvSpPr/>
            <p:nvPr/>
          </p:nvSpPr>
          <p:spPr>
            <a:xfrm>
              <a:off x="7074023" y="897542"/>
              <a:ext cx="4956699" cy="2563440"/>
            </a:xfrm>
            <a:prstGeom prst="rect">
              <a:avLst/>
            </a:prstGeom>
            <a:noFill/>
            <a:ln w="28575">
              <a:solidFill>
                <a:srgbClr val="FF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F9C919-85EE-498F-9410-7EB459517034}"/>
                </a:ext>
              </a:extLst>
            </p:cNvPr>
            <p:cNvSpPr/>
            <p:nvPr/>
          </p:nvSpPr>
          <p:spPr>
            <a:xfrm>
              <a:off x="7074023" y="896212"/>
              <a:ext cx="4956699" cy="510460"/>
            </a:xfrm>
            <a:prstGeom prst="rect">
              <a:avLst/>
            </a:prstGeom>
            <a:solidFill>
              <a:srgbClr val="FF8F00"/>
            </a:solidFill>
            <a:ln w="28575">
              <a:solidFill>
                <a:srgbClr val="FF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34C6DEFA-0582-4DA3-9201-18D3CBF159C1}"/>
              </a:ext>
            </a:extLst>
          </p:cNvPr>
          <p:cNvSpPr txBox="1"/>
          <p:nvPr/>
        </p:nvSpPr>
        <p:spPr>
          <a:xfrm flipH="1">
            <a:off x="8851751" y="2607441"/>
            <a:ext cx="30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EXEMPLE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D6F1B8-0E37-4C2D-9C8E-BEBCD1246FF8}"/>
              </a:ext>
            </a:extLst>
          </p:cNvPr>
          <p:cNvSpPr txBox="1"/>
          <p:nvPr/>
        </p:nvSpPr>
        <p:spPr>
          <a:xfrm flipH="1">
            <a:off x="8337211" y="3311427"/>
            <a:ext cx="37508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concept Agile WSJF (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Weighted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Shortest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Job First / le travail le plus lourd et le plus court en premier)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le poids 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CoD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(</a:t>
            </a:r>
            <a:r>
              <a:rPr lang="fr-FR" sz="1400" dirty="0" err="1">
                <a:solidFill>
                  <a:srgbClr val="202124"/>
                </a:solidFill>
                <a:latin typeface="Calibri Light (En-têtes)"/>
              </a:rPr>
              <a:t>Cost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 Of Delay) / Durée 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=&gt; </a:t>
            </a: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on manage par la valeur et l’effort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127BB4A-C65E-4555-9E0D-C5C8144FB70F}"/>
              </a:ext>
            </a:extLst>
          </p:cNvPr>
          <p:cNvGrpSpPr/>
          <p:nvPr/>
        </p:nvGrpSpPr>
        <p:grpSpPr>
          <a:xfrm>
            <a:off x="8318482" y="4816084"/>
            <a:ext cx="3757867" cy="1982127"/>
            <a:chOff x="7074023" y="896212"/>
            <a:chExt cx="4956699" cy="256477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523ED9-3CE1-4A13-83F0-7C22D64654F3}"/>
                </a:ext>
              </a:extLst>
            </p:cNvPr>
            <p:cNvSpPr/>
            <p:nvPr/>
          </p:nvSpPr>
          <p:spPr>
            <a:xfrm>
              <a:off x="7074023" y="897542"/>
              <a:ext cx="4956699" cy="2563440"/>
            </a:xfrm>
            <a:prstGeom prst="rect">
              <a:avLst/>
            </a:prstGeom>
            <a:noFill/>
            <a:ln w="28575">
              <a:solidFill>
                <a:srgbClr val="954E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411810-03DD-4549-BD80-12BFCF952297}"/>
                </a:ext>
              </a:extLst>
            </p:cNvPr>
            <p:cNvSpPr/>
            <p:nvPr/>
          </p:nvSpPr>
          <p:spPr>
            <a:xfrm>
              <a:off x="7074023" y="896212"/>
              <a:ext cx="4956699" cy="518875"/>
            </a:xfrm>
            <a:prstGeom prst="rect">
              <a:avLst/>
            </a:prstGeom>
            <a:solidFill>
              <a:srgbClr val="954EB3"/>
            </a:solidFill>
            <a:ln w="28575">
              <a:solidFill>
                <a:srgbClr val="954E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6BEEB9A1-8F5B-481D-9ECD-C9790D88716F}"/>
              </a:ext>
            </a:extLst>
          </p:cNvPr>
          <p:cNvSpPr txBox="1"/>
          <p:nvPr/>
        </p:nvSpPr>
        <p:spPr>
          <a:xfrm flipH="1">
            <a:off x="8429554" y="4820497"/>
            <a:ext cx="3472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210" dirty="0" err="1">
                <a:solidFill>
                  <a:schemeClr val="bg1"/>
                </a:solidFill>
                <a:latin typeface="Colored Crayons" panose="02000500000000000000" pitchFamily="2" charset="0"/>
                <a:ea typeface="Verdana" panose="020B0604030504040204" pitchFamily="34" charset="0"/>
              </a:rPr>
              <a:t>eSTIMATIONS</a:t>
            </a:r>
            <a:endParaRPr lang="fr-FR" sz="2400" spc="210" dirty="0">
              <a:solidFill>
                <a:schemeClr val="bg1"/>
              </a:solidFill>
              <a:latin typeface="Colored Crayons" panose="02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5DEFDE6-3D8A-4071-9C20-75915C811D5C}"/>
              </a:ext>
            </a:extLst>
          </p:cNvPr>
          <p:cNvSpPr txBox="1"/>
          <p:nvPr/>
        </p:nvSpPr>
        <p:spPr>
          <a:xfrm flipH="1">
            <a:off x="8337210" y="5420638"/>
            <a:ext cx="37321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Taille de t-shirt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XS, S , M, L, XL, XXL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(linéaire)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endParaRPr lang="fr-FR" sz="1400" dirty="0">
              <a:solidFill>
                <a:srgbClr val="202124"/>
              </a:solidFill>
              <a:latin typeface="Calibri Light (En-têtes)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fr-FR" sz="1400" b="1" dirty="0">
                <a:solidFill>
                  <a:srgbClr val="202124"/>
                </a:solidFill>
                <a:latin typeface="Calibri Light (En-têtes)"/>
              </a:rPr>
              <a:t>Story Point : </a:t>
            </a: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suite de Fibonacci </a:t>
            </a:r>
            <a:br>
              <a:rPr lang="fr-FR" sz="1400" dirty="0">
                <a:solidFill>
                  <a:srgbClr val="202124"/>
                </a:solidFill>
                <a:latin typeface="Calibri Light (En-têtes)"/>
              </a:rPr>
            </a:br>
            <a:r>
              <a:rPr lang="fr-FR" sz="1400" dirty="0">
                <a:solidFill>
                  <a:srgbClr val="202124"/>
                </a:solidFill>
                <a:latin typeface="Calibri Light (En-têtes)"/>
              </a:rPr>
              <a:t>(spirale logarithme)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191D53BD-61A3-425A-A735-4A7D58E7AF2D}"/>
              </a:ext>
            </a:extLst>
          </p:cNvPr>
          <p:cNvSpPr txBox="1"/>
          <p:nvPr/>
        </p:nvSpPr>
        <p:spPr>
          <a:xfrm>
            <a:off x="569880" y="652350"/>
            <a:ext cx="609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Comment estimer une US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80F33-C31B-44F6-A005-1EB995CA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83" y="1149430"/>
            <a:ext cx="6167916" cy="362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ser story estimation">
            <a:extLst>
              <a:ext uri="{FF2B5EF4-FFF2-40B4-BE49-F238E27FC236}">
                <a16:creationId xmlns:a16="http://schemas.microsoft.com/office/drawing/2014/main" id="{4C68D7A9-C6A7-44F8-B93F-98CEF6C29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00" y="4906778"/>
            <a:ext cx="7434569" cy="163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45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6" grpId="0" animBg="1"/>
      <p:bldP spid="7" grpId="0"/>
      <p:bldP spid="8" grpId="0"/>
      <p:bldP spid="17" grpId="0"/>
      <p:bldP spid="18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CC6078-B0E6-4061-BE3F-3836C8AED62B}"/>
              </a:ext>
            </a:extLst>
          </p:cNvPr>
          <p:cNvCxnSpPr>
            <a:cxnSpLocks/>
          </p:cNvCxnSpPr>
          <p:nvPr/>
        </p:nvCxnSpPr>
        <p:spPr>
          <a:xfrm>
            <a:off x="559866" y="4581832"/>
            <a:ext cx="1074198" cy="736847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CAB0DBB4-4E63-427C-BCB9-B637D306A8DF}"/>
              </a:ext>
            </a:extLst>
          </p:cNvPr>
          <p:cNvSpPr txBox="1"/>
          <p:nvPr/>
        </p:nvSpPr>
        <p:spPr>
          <a:xfrm flipH="1">
            <a:off x="532356" y="4044733"/>
            <a:ext cx="26105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26 Mars</a:t>
            </a:r>
          </a:p>
          <a:p>
            <a:pPr algn="ctr"/>
            <a:r>
              <a:rPr lang="fr-FR" sz="1600" b="1" dirty="0"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Initialisation des projets</a:t>
            </a:r>
          </a:p>
          <a:p>
            <a:pPr algn="ctr"/>
            <a:r>
              <a:rPr lang="fr-FR" sz="1600" b="1" dirty="0"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Découverte des technos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1143A77-450A-43C1-9BA8-10BC7976CAC7}"/>
              </a:ext>
            </a:extLst>
          </p:cNvPr>
          <p:cNvSpPr txBox="1"/>
          <p:nvPr/>
        </p:nvSpPr>
        <p:spPr>
          <a:xfrm flipH="1">
            <a:off x="2516956" y="2645705"/>
            <a:ext cx="25348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semaine</a:t>
            </a:r>
            <a:br>
              <a:rPr lang="fr-FR" sz="1600" b="1" dirty="0"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</a:br>
            <a:r>
              <a:rPr lang="fr-FR" sz="1600" b="1" dirty="0"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Travail en autonomie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0FE12FF-E261-4BC3-86AC-591F9AEB7F49}"/>
              </a:ext>
            </a:extLst>
          </p:cNvPr>
          <p:cNvSpPr txBox="1"/>
          <p:nvPr/>
        </p:nvSpPr>
        <p:spPr>
          <a:xfrm flipH="1">
            <a:off x="4662312" y="3569064"/>
            <a:ext cx="23254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Samedi 3 Avril</a:t>
            </a:r>
          </a:p>
          <a:p>
            <a:pPr algn="ctr"/>
            <a:r>
              <a:rPr lang="fr-FR" sz="1600" b="1" dirty="0"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Revue et aide aux réalisations</a:t>
            </a:r>
            <a:endParaRPr lang="fr-FR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DB1A192D-EB30-4547-AC85-35D58261A5F8}"/>
              </a:ext>
            </a:extLst>
          </p:cNvPr>
          <p:cNvCxnSpPr>
            <a:cxnSpLocks/>
          </p:cNvCxnSpPr>
          <p:nvPr/>
        </p:nvCxnSpPr>
        <p:spPr>
          <a:xfrm flipH="1">
            <a:off x="2133224" y="3969174"/>
            <a:ext cx="1478757" cy="1429404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04F257-1704-4C04-ACCB-AEBF29E56D71}"/>
              </a:ext>
            </a:extLst>
          </p:cNvPr>
          <p:cNvCxnSpPr>
            <a:cxnSpLocks/>
          </p:cNvCxnSpPr>
          <p:nvPr/>
        </p:nvCxnSpPr>
        <p:spPr>
          <a:xfrm>
            <a:off x="3980529" y="3817698"/>
            <a:ext cx="1792607" cy="852369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33261ED6-F07D-402C-8D88-18FA179BC03B}"/>
              </a:ext>
            </a:extLst>
          </p:cNvPr>
          <p:cNvCxnSpPr>
            <a:cxnSpLocks/>
          </p:cNvCxnSpPr>
          <p:nvPr/>
        </p:nvCxnSpPr>
        <p:spPr>
          <a:xfrm flipH="1">
            <a:off x="6193878" y="2902553"/>
            <a:ext cx="1291589" cy="1692679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Graphique 13" descr="Badge 3 avec un remplissage uni">
            <a:extLst>
              <a:ext uri="{FF2B5EF4-FFF2-40B4-BE49-F238E27FC236}">
                <a16:creationId xmlns:a16="http://schemas.microsoft.com/office/drawing/2014/main" id="{056C8567-89CC-467B-91B3-00C898AA8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4288" y="4246611"/>
            <a:ext cx="914400" cy="914400"/>
          </a:xfrm>
          <a:prstGeom prst="rect">
            <a:avLst/>
          </a:prstGeom>
        </p:spPr>
      </p:pic>
      <p:pic>
        <p:nvPicPr>
          <p:cNvPr id="18" name="Graphique 17" descr="Badge 1 avec un remplissage uni">
            <a:extLst>
              <a:ext uri="{FF2B5EF4-FFF2-40B4-BE49-F238E27FC236}">
                <a16:creationId xmlns:a16="http://schemas.microsoft.com/office/drawing/2014/main" id="{ECDE8249-61F1-41FD-8EEC-ACE94685DC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7341" y="4941378"/>
            <a:ext cx="914400" cy="914400"/>
          </a:xfrm>
          <a:prstGeom prst="rect">
            <a:avLst/>
          </a:prstGeom>
        </p:spPr>
      </p:pic>
      <p:pic>
        <p:nvPicPr>
          <p:cNvPr id="16" name="Graphique 15" descr="Badge avec un remplissage uni">
            <a:extLst>
              <a:ext uri="{FF2B5EF4-FFF2-40B4-BE49-F238E27FC236}">
                <a16:creationId xmlns:a16="http://schemas.microsoft.com/office/drawing/2014/main" id="{100E822F-934B-418A-96B7-31EBC0B4E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7170" y="3288672"/>
            <a:ext cx="914400" cy="9144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FBB6671B-AB96-47E3-8863-29ED3A9AB44D}"/>
              </a:ext>
            </a:extLst>
          </p:cNvPr>
          <p:cNvSpPr txBox="1"/>
          <p:nvPr/>
        </p:nvSpPr>
        <p:spPr>
          <a:xfrm flipH="1">
            <a:off x="9598661" y="760831"/>
            <a:ext cx="2773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26 Avril</a:t>
            </a:r>
          </a:p>
          <a:p>
            <a:pPr algn="ctr"/>
            <a:r>
              <a:rPr lang="fr-FR" sz="14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Présentation par équipe</a:t>
            </a:r>
          </a:p>
          <a:p>
            <a:pPr algn="ctr"/>
            <a:r>
              <a:rPr lang="fr-FR" sz="14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Evaluation</a:t>
            </a:r>
            <a:endParaRPr lang="fr-FR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3BE7BE79-69BC-430A-8C39-280C7E25828E}"/>
              </a:ext>
            </a:extLst>
          </p:cNvPr>
          <p:cNvCxnSpPr>
            <a:cxnSpLocks/>
          </p:cNvCxnSpPr>
          <p:nvPr/>
        </p:nvCxnSpPr>
        <p:spPr>
          <a:xfrm>
            <a:off x="7645168" y="2883373"/>
            <a:ext cx="1792607" cy="852369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CD48FDAB-A420-4108-9891-6A11669D33FC}"/>
              </a:ext>
            </a:extLst>
          </p:cNvPr>
          <p:cNvCxnSpPr>
            <a:cxnSpLocks/>
          </p:cNvCxnSpPr>
          <p:nvPr/>
        </p:nvCxnSpPr>
        <p:spPr>
          <a:xfrm flipH="1">
            <a:off x="9782260" y="2172503"/>
            <a:ext cx="1203074" cy="1576389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1" name="Graphique 40" descr="Badge 6 avec un remplissage uni">
            <a:extLst>
              <a:ext uri="{FF2B5EF4-FFF2-40B4-BE49-F238E27FC236}">
                <a16:creationId xmlns:a16="http://schemas.microsoft.com/office/drawing/2014/main" id="{39ED2682-7666-4F0C-B477-6ABFAB0A5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456" y="1472094"/>
            <a:ext cx="914400" cy="914400"/>
          </a:xfrm>
          <a:prstGeom prst="rect">
            <a:avLst/>
          </a:prstGeom>
        </p:spPr>
      </p:pic>
      <p:pic>
        <p:nvPicPr>
          <p:cNvPr id="43" name="Graphique 42" descr="Badge 5 avec un remplissage uni">
            <a:extLst>
              <a:ext uri="{FF2B5EF4-FFF2-40B4-BE49-F238E27FC236}">
                <a16:creationId xmlns:a16="http://schemas.microsoft.com/office/drawing/2014/main" id="{322AC05F-D776-4E53-B0B1-D43AE3C32B1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1540" y="3418611"/>
            <a:ext cx="914400" cy="914400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B0E22737-458B-4A42-8437-E859167A49D5}"/>
              </a:ext>
            </a:extLst>
          </p:cNvPr>
          <p:cNvSpPr txBox="1"/>
          <p:nvPr/>
        </p:nvSpPr>
        <p:spPr>
          <a:xfrm flipH="1">
            <a:off x="6322718" y="1364987"/>
            <a:ext cx="23254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Jeudi 8 Avril</a:t>
            </a:r>
          </a:p>
          <a:p>
            <a:pPr algn="ctr"/>
            <a:r>
              <a:rPr lang="fr-FR" sz="1600" b="1" dirty="0"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Conception du moyen connecté. Connexion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E5B3BA3-85AC-4050-A4FB-A4D194A534E9}"/>
              </a:ext>
            </a:extLst>
          </p:cNvPr>
          <p:cNvSpPr txBox="1"/>
          <p:nvPr/>
        </p:nvSpPr>
        <p:spPr>
          <a:xfrm flipH="1">
            <a:off x="8275026" y="2217662"/>
            <a:ext cx="23254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 Avril – 25 Avril</a:t>
            </a:r>
          </a:p>
          <a:p>
            <a:pPr algn="ctr"/>
            <a:r>
              <a:rPr lang="fr-FR" sz="1600" b="1" dirty="0"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Finalisation des projets en autonomie.</a:t>
            </a:r>
          </a:p>
          <a:p>
            <a:pPr algn="ctr"/>
            <a:r>
              <a:rPr lang="fr-FR" sz="1600" b="1" dirty="0"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 Préparation de la présentation</a:t>
            </a:r>
          </a:p>
        </p:txBody>
      </p:sp>
      <p:pic>
        <p:nvPicPr>
          <p:cNvPr id="12" name="Graphique 11" descr="Badge 4 avec un remplissage uni">
            <a:extLst>
              <a:ext uri="{FF2B5EF4-FFF2-40B4-BE49-F238E27FC236}">
                <a16:creationId xmlns:a16="http://schemas.microsoft.com/office/drawing/2014/main" id="{B64E6F81-361D-4E35-BBEA-81DE2758897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26615" y="2266986"/>
            <a:ext cx="914400" cy="914400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CE80242F-2C39-4A0B-8D13-3E0B66E44961}"/>
              </a:ext>
            </a:extLst>
          </p:cNvPr>
          <p:cNvSpPr txBox="1"/>
          <p:nvPr/>
        </p:nvSpPr>
        <p:spPr>
          <a:xfrm>
            <a:off x="658370" y="82964"/>
            <a:ext cx="69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CE QUI VOUS ATTEND</a:t>
            </a:r>
          </a:p>
        </p:txBody>
      </p:sp>
    </p:spTree>
    <p:extLst>
      <p:ext uri="{BB962C8B-B14F-4D97-AF65-F5344CB8AC3E}">
        <p14:creationId xmlns:p14="http://schemas.microsoft.com/office/powerpoint/2010/main" val="266654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40" grpId="0"/>
      <p:bldP spid="51" grpId="0"/>
      <p:bldP spid="5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B541158-C6CE-4242-8C15-9727739B76B7}"/>
              </a:ext>
            </a:extLst>
          </p:cNvPr>
          <p:cNvSpPr txBox="1"/>
          <p:nvPr/>
        </p:nvSpPr>
        <p:spPr>
          <a:xfrm>
            <a:off x="851338" y="1218465"/>
            <a:ext cx="10972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Install &amp; Setup Arduino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0" i="0" u="sng" dirty="0">
                <a:effectLst/>
                <a:latin typeface="Whitney"/>
                <a:hlinkClick r:id="rId2" tooltip="https://cutt.ly/2voZv5s"/>
              </a:rPr>
              <a:t>https://cutt.ly/2voZv5s</a:t>
            </a:r>
            <a:endParaRPr lang="fr-FR" u="sng" dirty="0"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Whitney"/>
              </a:rPr>
              <a:t>Récupérer le code source depuis </a:t>
            </a:r>
            <a:r>
              <a:rPr lang="fr-FR" dirty="0" err="1">
                <a:latin typeface="Whitney"/>
              </a:rPr>
              <a:t>gitHub</a:t>
            </a:r>
            <a:r>
              <a:rPr lang="fr-FR" dirty="0">
                <a:latin typeface="Whitney"/>
              </a:rPr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Whitney"/>
                <a:hlinkClick r:id="rId3"/>
              </a:rPr>
              <a:t>https://github.com/lapsss/Qualitair/blob/main/Arduino/Qualitair/Qualitair.ino</a:t>
            </a:r>
            <a:r>
              <a:rPr lang="fr-FR" dirty="0">
                <a:latin typeface="Whitney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Ouvrir le projet dans l’IDE.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Modifier les paramètres (haut du fichier)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Brancher l’ESP en USB.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Compiler et téléverser sur l’ESP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Vérifier le fonctionnement dans le moniteur Série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01252949-8595-413E-98D7-32B501243D86}"/>
              </a:ext>
            </a:extLst>
          </p:cNvPr>
          <p:cNvSpPr txBox="1"/>
          <p:nvPr/>
        </p:nvSpPr>
        <p:spPr>
          <a:xfrm>
            <a:off x="658369" y="82964"/>
            <a:ext cx="10890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+mj-lt"/>
                <a:cs typeface="Arial" charset="0"/>
              </a:rPr>
              <a:t>Device Configuration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532FEDD-FC95-4C3C-AFD7-D6301E1875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59" t="3542" r="25000" b="13699"/>
          <a:stretch/>
        </p:blipFill>
        <p:spPr>
          <a:xfrm>
            <a:off x="6650978" y="2522481"/>
            <a:ext cx="3974982" cy="3232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DBCC35C-7209-494E-A349-47C2BC1B61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9" t="23601" r="20863"/>
          <a:stretch/>
        </p:blipFill>
        <p:spPr>
          <a:xfrm>
            <a:off x="1986456" y="4363379"/>
            <a:ext cx="3057545" cy="215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055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B541158-C6CE-4242-8C15-9727739B76B7}"/>
              </a:ext>
            </a:extLst>
          </p:cNvPr>
          <p:cNvSpPr txBox="1"/>
          <p:nvPr/>
        </p:nvSpPr>
        <p:spPr>
          <a:xfrm>
            <a:off x="851338" y="1218465"/>
            <a:ext cx="109728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Projet Exemple &amp; Code Source : </a:t>
            </a:r>
            <a:r>
              <a:rPr lang="fr-FR" dirty="0">
                <a:hlinkClick r:id="rId2"/>
              </a:rPr>
              <a:t>https://github.com/lapsss/Qualitair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Support </a:t>
            </a:r>
            <a:r>
              <a:rPr lang="fr-FR" dirty="0" err="1"/>
              <a:t>Thingworx</a:t>
            </a:r>
            <a:r>
              <a:rPr lang="fr-FR" dirty="0"/>
              <a:t> platform (compte requis)  : </a:t>
            </a:r>
            <a:r>
              <a:rPr lang="fr-FR" dirty="0">
                <a:hlinkClick r:id="rId3"/>
              </a:rPr>
              <a:t>https://www.ptc.com/en/support/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Tutoriels </a:t>
            </a:r>
            <a:r>
              <a:rPr lang="fr-FR" dirty="0" err="1"/>
              <a:t>Thingworx</a:t>
            </a:r>
            <a:r>
              <a:rPr lang="fr-FR" dirty="0"/>
              <a:t>  (compte requis) : </a:t>
            </a:r>
            <a:r>
              <a:rPr lang="fr-FR" dirty="0">
                <a:hlinkClick r:id="rId4"/>
              </a:rPr>
              <a:t>https://developer.thingworx.com/en/resources/guides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Hardware drivers &amp; Documentation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GPS : </a:t>
            </a:r>
            <a:r>
              <a:rPr lang="fr-FR" dirty="0">
                <a:hlinkClick r:id="rId5"/>
              </a:rPr>
              <a:t>https://www.olimex.com/Products/Modules/GPS/MOD-GPS/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ENV : </a:t>
            </a:r>
            <a:r>
              <a:rPr lang="fr-FR" dirty="0">
                <a:hlinkClick r:id="rId6"/>
              </a:rPr>
              <a:t>https://www.olimex.com/Products/Modules/Sensors/MOD-ENV/</a:t>
            </a:r>
            <a:r>
              <a:rPr lang="fr-F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ESP : </a:t>
            </a:r>
            <a:r>
              <a:rPr lang="fr-FR" dirty="0">
                <a:hlinkClick r:id="rId7"/>
              </a:rPr>
              <a:t>https://www.olimex.com/Products/IoT/ESP32/ESP32-EVB/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Information contrat PTC / AMU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Customer Name:	UNIVERSITE DE MARSEILLE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Customer </a:t>
            </a:r>
            <a:r>
              <a:rPr lang="fr-FR" dirty="0" err="1"/>
              <a:t>Number</a:t>
            </a:r>
            <a:r>
              <a:rPr lang="fr-FR" dirty="0"/>
              <a:t>:	457185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SCN :			</a:t>
            </a:r>
            <a:r>
              <a:rPr lang="fr-FR" b="0" i="0" dirty="0">
                <a:solidFill>
                  <a:srgbClr val="222222"/>
                </a:solidFill>
                <a:effectLst/>
                <a:latin typeface="Roboto"/>
              </a:rPr>
              <a:t>1R2358657</a:t>
            </a:r>
            <a:endParaRPr lang="fr-FR" dirty="0"/>
          </a:p>
          <a:p>
            <a:endParaRPr lang="fr-FR" dirty="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01252949-8595-413E-98D7-32B501243D86}"/>
              </a:ext>
            </a:extLst>
          </p:cNvPr>
          <p:cNvSpPr txBox="1"/>
          <p:nvPr/>
        </p:nvSpPr>
        <p:spPr>
          <a:xfrm>
            <a:off x="658369" y="82964"/>
            <a:ext cx="10890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+mj-lt"/>
                <a:cs typeface="Arial" charset="0"/>
              </a:rPr>
              <a:t>Liens </a:t>
            </a:r>
            <a:r>
              <a:rPr lang="en-US" altLang="zh-CN" sz="4800" b="1" dirty="0" err="1">
                <a:solidFill>
                  <a:schemeClr val="tx2"/>
                </a:solidFill>
                <a:latin typeface="+mj-lt"/>
                <a:cs typeface="Arial" charset="0"/>
              </a:rPr>
              <a:t>Utiles</a:t>
            </a:r>
            <a:endParaRPr lang="en-US" altLang="zh-CN" sz="4800" b="1" dirty="0">
              <a:solidFill>
                <a:schemeClr val="tx2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7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 descr="Une image contenant ciel, plane, extérieur, avion&#10;&#10;Description générée automatiquement">
            <a:extLst>
              <a:ext uri="{FF2B5EF4-FFF2-40B4-BE49-F238E27FC236}">
                <a16:creationId xmlns:a16="http://schemas.microsoft.com/office/drawing/2014/main" id="{848939EF-3535-450D-A5AB-57DE1063AA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C1FD0273-7EA4-483B-890C-47FBA1D211AC}"/>
              </a:ext>
            </a:extLst>
          </p:cNvPr>
          <p:cNvSpPr txBox="1"/>
          <p:nvPr/>
        </p:nvSpPr>
        <p:spPr>
          <a:xfrm>
            <a:off x="1063752" y="2536723"/>
            <a:ext cx="10058400" cy="1017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AH </a:t>
            </a:r>
            <a:r>
              <a:rPr lang="en-US" altLang="zh-CN" sz="52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IoT</a:t>
            </a:r>
            <a:r>
              <a:rPr lang="en-US" altLang="zh-CN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HUB</a:t>
            </a:r>
          </a:p>
        </p:txBody>
      </p:sp>
    </p:spTree>
    <p:extLst>
      <p:ext uri="{BB962C8B-B14F-4D97-AF65-F5344CB8AC3E}">
        <p14:creationId xmlns:p14="http://schemas.microsoft.com/office/powerpoint/2010/main" val="37927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1780" y="4666308"/>
            <a:ext cx="4882035" cy="10986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err="1">
                <a:solidFill>
                  <a:prstClr val="white"/>
                </a:solidFill>
                <a:latin typeface="+mj-lt"/>
              </a:rPr>
              <a:t>Thingworx</a:t>
            </a:r>
            <a:r>
              <a:rPr lang="en-US" sz="2800" i="1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2800" i="1" dirty="0" err="1">
                <a:solidFill>
                  <a:prstClr val="white"/>
                </a:solidFill>
                <a:latin typeface="+mj-lt"/>
              </a:rPr>
              <a:t>IoT</a:t>
            </a:r>
            <a:r>
              <a:rPr lang="en-US" sz="2800" i="1" dirty="0">
                <a:solidFill>
                  <a:prstClr val="white"/>
                </a:solidFill>
                <a:latin typeface="+mj-lt"/>
              </a:rPr>
              <a:t> Platform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24078" y="2382120"/>
            <a:ext cx="1800117" cy="338287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err="1">
                <a:solidFill>
                  <a:prstClr val="white"/>
                </a:solidFill>
                <a:latin typeface="+mj-lt"/>
              </a:rPr>
              <a:t>Thingworx</a:t>
            </a:r>
            <a:r>
              <a:rPr lang="en-US" sz="2800" i="1" dirty="0">
                <a:solidFill>
                  <a:prstClr val="white"/>
                </a:solidFill>
                <a:latin typeface="+mj-lt"/>
              </a:rPr>
              <a:t> Integration Layer</a:t>
            </a:r>
          </a:p>
        </p:txBody>
      </p:sp>
      <p:sp>
        <p:nvSpPr>
          <p:cNvPr id="4" name="Rectangle 3"/>
          <p:cNvSpPr/>
          <p:nvPr/>
        </p:nvSpPr>
        <p:spPr>
          <a:xfrm>
            <a:off x="9825917" y="4666307"/>
            <a:ext cx="2233304" cy="1093581"/>
          </a:xfrm>
          <a:prstGeom prst="rect">
            <a:avLst/>
          </a:prstGeom>
          <a:solidFill>
            <a:schemeClr val="accent6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prstClr val="white"/>
                </a:solidFill>
                <a:latin typeface="+mj-lt"/>
              </a:rPr>
              <a:t>KepWare</a:t>
            </a:r>
            <a:r>
              <a:rPr lang="en-US" sz="2800" dirty="0">
                <a:solidFill>
                  <a:prstClr val="white"/>
                </a:solidFill>
                <a:latin typeface="+mj-lt"/>
              </a:rPr>
              <a:t> Connectivity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560118" y="873133"/>
            <a:ext cx="11499101" cy="740367"/>
          </a:xfrm>
          <a:prstGeom prst="rect">
            <a:avLst/>
          </a:prstGeom>
          <a:solidFill>
            <a:schemeClr val="accent5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prstClr val="white"/>
                </a:solidFill>
                <a:latin typeface="+mj-lt"/>
              </a:rPr>
              <a:t>AWS Airbus </a:t>
            </a:r>
            <a:r>
              <a:rPr lang="en-US" sz="2800" i="1" dirty="0" err="1">
                <a:solidFill>
                  <a:prstClr val="white"/>
                </a:solidFill>
                <a:latin typeface="+mj-lt"/>
              </a:rPr>
              <a:t>IoT</a:t>
            </a:r>
            <a:r>
              <a:rPr lang="en-US" sz="2800" i="1" dirty="0">
                <a:solidFill>
                  <a:prstClr val="white"/>
                </a:solidFill>
                <a:latin typeface="+mj-lt"/>
              </a:rPr>
              <a:t> Backbone</a:t>
            </a:r>
          </a:p>
        </p:txBody>
      </p:sp>
      <p:sp>
        <p:nvSpPr>
          <p:cNvPr id="6" name="Flèche vers le bas 5"/>
          <p:cNvSpPr/>
          <p:nvPr/>
        </p:nvSpPr>
        <p:spPr>
          <a:xfrm>
            <a:off x="3141148" y="1914033"/>
            <a:ext cx="773723" cy="424316"/>
          </a:xfrm>
          <a:prstGeom prst="downArrow">
            <a:avLst>
              <a:gd name="adj1" fmla="val 50000"/>
              <a:gd name="adj2" fmla="val 4171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  <a:latin typeface="+mj-lt"/>
            </a:endParaRPr>
          </a:p>
        </p:txBody>
      </p:sp>
      <p:sp>
        <p:nvSpPr>
          <p:cNvPr id="7" name="Flèche vers le bas 6"/>
          <p:cNvSpPr/>
          <p:nvPr/>
        </p:nvSpPr>
        <p:spPr>
          <a:xfrm rot="5400000">
            <a:off x="9052423" y="5108293"/>
            <a:ext cx="773723" cy="424316"/>
          </a:xfrm>
          <a:prstGeom prst="downArrow">
            <a:avLst>
              <a:gd name="adj1" fmla="val 50000"/>
              <a:gd name="adj2" fmla="val 4171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  <a:latin typeface="+mj-lt"/>
            </a:endParaRPr>
          </a:p>
        </p:txBody>
      </p:sp>
      <p:sp>
        <p:nvSpPr>
          <p:cNvPr id="8" name="Flèche vers le bas 7"/>
          <p:cNvSpPr/>
          <p:nvPr/>
        </p:nvSpPr>
        <p:spPr>
          <a:xfrm rot="10800000">
            <a:off x="3141148" y="1520739"/>
            <a:ext cx="773723" cy="424316"/>
          </a:xfrm>
          <a:prstGeom prst="downArrow">
            <a:avLst>
              <a:gd name="adj1" fmla="val 50000"/>
              <a:gd name="adj2" fmla="val 4171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4279" y="5937922"/>
            <a:ext cx="11644941" cy="791305"/>
          </a:xfrm>
          <a:prstGeom prst="rect">
            <a:avLst/>
          </a:prstGeom>
          <a:solidFill>
            <a:schemeClr val="accent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err="1">
                <a:solidFill>
                  <a:prstClr val="white"/>
                </a:solidFill>
                <a:latin typeface="+mj-lt"/>
              </a:rPr>
              <a:t>IIoT</a:t>
            </a:r>
            <a:r>
              <a:rPr lang="en-US" sz="2800" i="1" dirty="0">
                <a:solidFill>
                  <a:prstClr val="white"/>
                </a:solidFill>
                <a:latin typeface="+mj-lt"/>
              </a:rPr>
              <a:t> Data Lake (</a:t>
            </a:r>
            <a:r>
              <a:rPr lang="en-US" sz="2800" i="1" dirty="0" err="1">
                <a:solidFill>
                  <a:prstClr val="white"/>
                </a:solidFill>
                <a:latin typeface="+mj-lt"/>
              </a:rPr>
              <a:t>PostGres</a:t>
            </a:r>
            <a:r>
              <a:rPr lang="en-US" sz="2800" i="1" dirty="0">
                <a:solidFill>
                  <a:prstClr val="white"/>
                </a:solidFill>
                <a:latin typeface="+mj-lt"/>
              </a:rPr>
              <a:t> SQL) </a:t>
            </a:r>
          </a:p>
        </p:txBody>
      </p:sp>
      <p:sp>
        <p:nvSpPr>
          <p:cNvPr id="10" name="Flèche vers le bas 9"/>
          <p:cNvSpPr/>
          <p:nvPr/>
        </p:nvSpPr>
        <p:spPr>
          <a:xfrm rot="16200000">
            <a:off x="9302034" y="5106300"/>
            <a:ext cx="773723" cy="424316"/>
          </a:xfrm>
          <a:prstGeom prst="downArrow">
            <a:avLst>
              <a:gd name="adj1" fmla="val 50000"/>
              <a:gd name="adj2" fmla="val 4171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2535" y="2276610"/>
            <a:ext cx="1817625" cy="613887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+mj-lt"/>
              </a:rPr>
              <a:t>MES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2535" y="3016664"/>
            <a:ext cx="1817625" cy="61616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prstClr val="white"/>
                </a:solidFill>
                <a:latin typeface="+mj-lt"/>
              </a:rPr>
              <a:t>ReteX</a:t>
            </a:r>
            <a:endParaRPr lang="en-US" sz="2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8973" y="4496536"/>
            <a:ext cx="1817625" cy="61616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prstClr val="white"/>
                </a:solidFill>
                <a:latin typeface="+mj-lt"/>
              </a:rPr>
              <a:t>HealthBook</a:t>
            </a:r>
            <a:endParaRPr lang="en-US" sz="2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0119" y="5233430"/>
            <a:ext cx="1817625" cy="61616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prstClr val="white"/>
                </a:solidFill>
                <a:latin typeface="+mj-lt"/>
              </a:rPr>
              <a:t>SkyWise</a:t>
            </a:r>
            <a:endParaRPr lang="en-US" sz="2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2534" y="3757273"/>
            <a:ext cx="1817625" cy="61616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prstClr val="white"/>
                </a:solidFill>
                <a:latin typeface="+mj-lt"/>
              </a:rPr>
              <a:t>eLogBook</a:t>
            </a:r>
            <a:endParaRPr lang="en-US" sz="2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63032" y="2276610"/>
            <a:ext cx="5496189" cy="1631745"/>
          </a:xfrm>
          <a:prstGeom prst="rect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+mj-lt"/>
              </a:rPr>
              <a:t>PLC &amp; Heavy Machines</a:t>
            </a:r>
          </a:p>
          <a:p>
            <a:pPr algn="ctr"/>
            <a:r>
              <a:rPr lang="en-US" sz="2000" dirty="0">
                <a:solidFill>
                  <a:prstClr val="white"/>
                </a:solidFill>
                <a:latin typeface="+mj-lt"/>
              </a:rPr>
              <a:t>(Ethernet, Serial)</a:t>
            </a:r>
            <a:endParaRPr lang="en-US" sz="28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7" name="Flèche vers le bas 16"/>
          <p:cNvSpPr/>
          <p:nvPr/>
        </p:nvSpPr>
        <p:spPr>
          <a:xfrm>
            <a:off x="10486705" y="4232117"/>
            <a:ext cx="773723" cy="424316"/>
          </a:xfrm>
          <a:prstGeom prst="downArrow">
            <a:avLst>
              <a:gd name="adj1" fmla="val 50000"/>
              <a:gd name="adj2" fmla="val 4171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  <a:latin typeface="+mj-lt"/>
            </a:endParaRPr>
          </a:p>
        </p:txBody>
      </p:sp>
      <p:sp>
        <p:nvSpPr>
          <p:cNvPr id="18" name="Flèche vers le bas 17"/>
          <p:cNvSpPr/>
          <p:nvPr/>
        </p:nvSpPr>
        <p:spPr>
          <a:xfrm rot="10800000">
            <a:off x="10493192" y="3872017"/>
            <a:ext cx="773723" cy="424316"/>
          </a:xfrm>
          <a:prstGeom prst="downArrow">
            <a:avLst>
              <a:gd name="adj1" fmla="val 50000"/>
              <a:gd name="adj2" fmla="val 4171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  <a:latin typeface="+mj-lt"/>
            </a:endParaRPr>
          </a:p>
        </p:txBody>
      </p:sp>
      <p:sp>
        <p:nvSpPr>
          <p:cNvPr id="19" name="Flèche vers le bas 18"/>
          <p:cNvSpPr/>
          <p:nvPr/>
        </p:nvSpPr>
        <p:spPr>
          <a:xfrm>
            <a:off x="7989584" y="4256366"/>
            <a:ext cx="773723" cy="424316"/>
          </a:xfrm>
          <a:prstGeom prst="downArrow">
            <a:avLst>
              <a:gd name="adj1" fmla="val 50000"/>
              <a:gd name="adj2" fmla="val 4171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  <a:latin typeface="+mj-lt"/>
            </a:endParaRPr>
          </a:p>
        </p:txBody>
      </p:sp>
      <p:sp>
        <p:nvSpPr>
          <p:cNvPr id="20" name="Flèche vers le bas 19"/>
          <p:cNvSpPr/>
          <p:nvPr/>
        </p:nvSpPr>
        <p:spPr>
          <a:xfrm rot="10800000">
            <a:off x="7996071" y="3859186"/>
            <a:ext cx="773723" cy="424316"/>
          </a:xfrm>
          <a:prstGeom prst="downArrow">
            <a:avLst>
              <a:gd name="adj1" fmla="val 50000"/>
              <a:gd name="adj2" fmla="val 4171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  <a:latin typeface="+mj-lt"/>
            </a:endParaRPr>
          </a:p>
        </p:txBody>
      </p:sp>
      <p:sp>
        <p:nvSpPr>
          <p:cNvPr id="21" name="Double flèche horizontale 20"/>
          <p:cNvSpPr/>
          <p:nvPr/>
        </p:nvSpPr>
        <p:spPr>
          <a:xfrm>
            <a:off x="2254649" y="2495628"/>
            <a:ext cx="492519" cy="306944"/>
          </a:xfrm>
          <a:prstGeom prst="left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Double flèche horizontale 21"/>
          <p:cNvSpPr/>
          <p:nvPr/>
        </p:nvSpPr>
        <p:spPr>
          <a:xfrm>
            <a:off x="2254649" y="3166019"/>
            <a:ext cx="492519" cy="306944"/>
          </a:xfrm>
          <a:prstGeom prst="left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Double flèche horizontale 22"/>
          <p:cNvSpPr/>
          <p:nvPr/>
        </p:nvSpPr>
        <p:spPr>
          <a:xfrm>
            <a:off x="2250016" y="3908355"/>
            <a:ext cx="492519" cy="306944"/>
          </a:xfrm>
          <a:prstGeom prst="left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Double flèche horizontale 23"/>
          <p:cNvSpPr/>
          <p:nvPr/>
        </p:nvSpPr>
        <p:spPr>
          <a:xfrm>
            <a:off x="2250016" y="4647837"/>
            <a:ext cx="492519" cy="306944"/>
          </a:xfrm>
          <a:prstGeom prst="left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Double flèche horizontale 24"/>
          <p:cNvSpPr/>
          <p:nvPr/>
        </p:nvSpPr>
        <p:spPr>
          <a:xfrm>
            <a:off x="2292328" y="5352539"/>
            <a:ext cx="492519" cy="306944"/>
          </a:xfrm>
          <a:prstGeom prst="left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Flèche vers le bas 25"/>
          <p:cNvSpPr/>
          <p:nvPr/>
        </p:nvSpPr>
        <p:spPr>
          <a:xfrm rot="10800000">
            <a:off x="5604670" y="1533464"/>
            <a:ext cx="773723" cy="424316"/>
          </a:xfrm>
          <a:prstGeom prst="downArrow">
            <a:avLst>
              <a:gd name="adj1" fmla="val 50000"/>
              <a:gd name="adj2" fmla="val 4171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0118" y="1769889"/>
            <a:ext cx="11499101" cy="317892"/>
          </a:xfrm>
          <a:prstGeom prst="rect">
            <a:avLst/>
          </a:prstGeom>
          <a:solidFill>
            <a:srgbClr val="E40ADA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prstClr val="white"/>
                </a:solidFill>
                <a:latin typeface="+mj-lt"/>
              </a:rPr>
              <a:t>Corporate Network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63032" y="4073170"/>
            <a:ext cx="5496187" cy="383260"/>
          </a:xfrm>
          <a:prstGeom prst="rect">
            <a:avLst/>
          </a:prstGeom>
          <a:solidFill>
            <a:srgbClr val="E40ADA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prstClr val="white"/>
                </a:solidFill>
                <a:latin typeface="+mj-lt"/>
              </a:rPr>
              <a:t>Private Network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00BF5236-709A-44BD-AE8E-E49DF66E2AFF}"/>
              </a:ext>
            </a:extLst>
          </p:cNvPr>
          <p:cNvSpPr txBox="1"/>
          <p:nvPr/>
        </p:nvSpPr>
        <p:spPr>
          <a:xfrm>
            <a:off x="658370" y="82964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Airbus Helicopters </a:t>
            </a:r>
            <a:r>
              <a:rPr lang="en-US" altLang="zh-CN" sz="4800" b="1" dirty="0" err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IoT</a:t>
            </a:r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7247788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6" y="913960"/>
            <a:ext cx="9218125" cy="4021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00BF5236-709A-44BD-AE8E-E49DF66E2AFF}"/>
              </a:ext>
            </a:extLst>
          </p:cNvPr>
          <p:cNvSpPr txBox="1"/>
          <p:nvPr/>
        </p:nvSpPr>
        <p:spPr>
          <a:xfrm>
            <a:off x="658370" y="82964"/>
            <a:ext cx="8559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Arial" charset="0"/>
              </a:rPr>
              <a:t>Airbus Helicopters </a:t>
            </a:r>
            <a:r>
              <a:rPr lang="en-US" altLang="zh-CN" sz="4800" b="1" dirty="0" err="1">
                <a:solidFill>
                  <a:schemeClr val="tx2"/>
                </a:solidFill>
                <a:latin typeface="Calibri Light" panose="020F0302020204030204" pitchFamily="34" charset="0"/>
                <a:cs typeface="Arial" charset="0"/>
              </a:rPr>
              <a:t>IoT</a:t>
            </a:r>
            <a:r>
              <a:rPr lang="en-US" altLang="zh-CN" sz="4800" b="1" dirty="0">
                <a:solidFill>
                  <a:schemeClr val="tx2"/>
                </a:solidFill>
                <a:latin typeface="Calibri Light" panose="020F0302020204030204" pitchFamily="34" charset="0"/>
                <a:cs typeface="Arial" charset="0"/>
              </a:rPr>
              <a:t> Overview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719" y="2787445"/>
            <a:ext cx="8918568" cy="3878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005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Vidéo 27">
            <a:extLst>
              <a:ext uri="{FF2B5EF4-FFF2-40B4-BE49-F238E27FC236}">
                <a16:creationId xmlns:a16="http://schemas.microsoft.com/office/drawing/2014/main" id="{F0610B51-36A1-43F3-9A04-613B8CD64E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CD84F5AA-3082-4329-95EC-AB7DD6D496AC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b="1" dirty="0">
                <a:solidFill>
                  <a:srgbClr val="FFFFFF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LE PROJET</a:t>
            </a:r>
          </a:p>
        </p:txBody>
      </p:sp>
    </p:spTree>
    <p:extLst>
      <p:ext uri="{BB962C8B-B14F-4D97-AF65-F5344CB8AC3E}">
        <p14:creationId xmlns:p14="http://schemas.microsoft.com/office/powerpoint/2010/main" val="218128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8B1BA979A76E419C7EE65E17023EAB" ma:contentTypeVersion="2" ma:contentTypeDescription="Crée un document." ma:contentTypeScope="" ma:versionID="2ae07f574906aa7476c108fc05c5bcd3">
  <xsd:schema xmlns:xsd="http://www.w3.org/2001/XMLSchema" xmlns:xs="http://www.w3.org/2001/XMLSchema" xmlns:p="http://schemas.microsoft.com/office/2006/metadata/properties" xmlns:ns2="9fc80437-1186-4ec9-9ffe-1fa9fac4d56f" targetNamespace="http://schemas.microsoft.com/office/2006/metadata/properties" ma:root="true" ma:fieldsID="35bc99d0de7484ee48666edf5f169828" ns2:_="">
    <xsd:import namespace="9fc80437-1186-4ec9-9ffe-1fa9fac4d5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80437-1186-4ec9-9ffe-1fa9fac4d5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BC0CBD-F1A4-4892-91C2-634076C5DAEC}">
  <ds:schemaRefs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9fc80437-1186-4ec9-9ffe-1fa9fac4d56f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CE9A10-DB59-4F25-8928-4C527C4EC8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c80437-1186-4ec9-9ffe-1fa9fac4d5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ADC4C0-DD3B-496E-BE5B-C33C5DED0B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3325</Words>
  <Application>Microsoft Office PowerPoint</Application>
  <PresentationFormat>Grand écran</PresentationFormat>
  <Paragraphs>615</Paragraphs>
  <Slides>51</Slides>
  <Notes>15</Notes>
  <HiddenSlides>1</HiddenSlides>
  <MMClips>9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62" baseType="lpstr">
      <vt:lpstr>Arial</vt:lpstr>
      <vt:lpstr>Calibri</vt:lpstr>
      <vt:lpstr>Calibri Light</vt:lpstr>
      <vt:lpstr>Calibri Light (En-têtes)</vt:lpstr>
      <vt:lpstr>Colored Crayons</vt:lpstr>
      <vt:lpstr>Open Sans</vt:lpstr>
      <vt:lpstr>Roboto</vt:lpstr>
      <vt:lpstr>RoughTypewriter</vt:lpstr>
      <vt:lpstr>Verdana</vt:lpstr>
      <vt:lpstr>Whitney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Atelier-IoT-MIAGE</dc:title>
  <dc:creator>florian.marc@groupehevea.com</dc:creator>
  <cp:lastModifiedBy>Bertrand Jauffret</cp:lastModifiedBy>
  <cp:revision>149</cp:revision>
  <cp:lastPrinted>2019-11-26T11:18:15Z</cp:lastPrinted>
  <dcterms:created xsi:type="dcterms:W3CDTF">2018-09-03T13:07:27Z</dcterms:created>
  <dcterms:modified xsi:type="dcterms:W3CDTF">2021-04-15T08:57:42Z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0x0101007E8B1BA979A76E419C7EE65E17023EAB</vt:lpwstr>
  </property>
</Properties>
</file>